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53" r:id="rId2"/>
    <p:sldId id="449" r:id="rId3"/>
    <p:sldId id="450" r:id="rId4"/>
    <p:sldId id="474" r:id="rId5"/>
    <p:sldId id="475" r:id="rId6"/>
    <p:sldId id="477" r:id="rId7"/>
    <p:sldId id="447" r:id="rId8"/>
    <p:sldId id="478" r:id="rId9"/>
    <p:sldId id="479" r:id="rId10"/>
    <p:sldId id="470" r:id="rId11"/>
    <p:sldId id="472" r:id="rId12"/>
    <p:sldId id="476" r:id="rId13"/>
    <p:sldId id="473" r:id="rId14"/>
    <p:sldId id="483" r:id="rId15"/>
    <p:sldId id="484" r:id="rId16"/>
    <p:sldId id="485" r:id="rId17"/>
    <p:sldId id="448" r:id="rId18"/>
    <p:sldId id="480" r:id="rId19"/>
    <p:sldId id="482" r:id="rId20"/>
    <p:sldId id="486" r:id="rId21"/>
    <p:sldId id="487" r:id="rId22"/>
    <p:sldId id="488" r:id="rId23"/>
    <p:sldId id="489" r:id="rId24"/>
    <p:sldId id="490" r:id="rId25"/>
    <p:sldId id="491" r:id="rId26"/>
    <p:sldId id="492" r:id="rId27"/>
    <p:sldId id="493" r:id="rId28"/>
    <p:sldId id="395" r:id="rId29"/>
  </p:sldIdLst>
  <p:sldSz cx="9906000" cy="6858000" type="A4"/>
  <p:notesSz cx="9939338" cy="6807200"/>
  <p:defaultTextStyle>
    <a:defPPr>
      <a:defRPr lang="en-US"/>
    </a:defPPr>
    <a:lvl1pPr algn="l" rtl="0" fontAlgn="base">
      <a:spcBef>
        <a:spcPct val="0"/>
      </a:spcBef>
      <a:spcAft>
        <a:spcPct val="0"/>
      </a:spcAft>
      <a:defRPr sz="2500" kern="1200">
        <a:solidFill>
          <a:schemeClr val="tx1"/>
        </a:solidFill>
        <a:latin typeface="Arial" charset="0"/>
        <a:ea typeface="ＭＳ Ｐゴシック" pitchFamily="34" charset="-128"/>
        <a:cs typeface="Arial" charset="0"/>
      </a:defRPr>
    </a:lvl1pPr>
    <a:lvl2pPr marL="477838" indent="-20638" algn="l" rtl="0" fontAlgn="base">
      <a:spcBef>
        <a:spcPct val="0"/>
      </a:spcBef>
      <a:spcAft>
        <a:spcPct val="0"/>
      </a:spcAft>
      <a:defRPr sz="2500" kern="1200">
        <a:solidFill>
          <a:schemeClr val="tx1"/>
        </a:solidFill>
        <a:latin typeface="Arial" charset="0"/>
        <a:ea typeface="ＭＳ Ｐゴシック" pitchFamily="34" charset="-128"/>
        <a:cs typeface="Arial" charset="0"/>
      </a:defRPr>
    </a:lvl2pPr>
    <a:lvl3pPr marL="957263" indent="-42863" algn="l" rtl="0" fontAlgn="base">
      <a:spcBef>
        <a:spcPct val="0"/>
      </a:spcBef>
      <a:spcAft>
        <a:spcPct val="0"/>
      </a:spcAft>
      <a:defRPr sz="2500" kern="1200">
        <a:solidFill>
          <a:schemeClr val="tx1"/>
        </a:solidFill>
        <a:latin typeface="Arial" charset="0"/>
        <a:ea typeface="ＭＳ Ｐゴシック" pitchFamily="34" charset="-128"/>
        <a:cs typeface="Arial" charset="0"/>
      </a:defRPr>
    </a:lvl3pPr>
    <a:lvl4pPr marL="1436688" indent="-65088" algn="l" rtl="0" fontAlgn="base">
      <a:spcBef>
        <a:spcPct val="0"/>
      </a:spcBef>
      <a:spcAft>
        <a:spcPct val="0"/>
      </a:spcAft>
      <a:defRPr sz="2500" kern="1200">
        <a:solidFill>
          <a:schemeClr val="tx1"/>
        </a:solidFill>
        <a:latin typeface="Arial" charset="0"/>
        <a:ea typeface="ＭＳ Ｐゴシック" pitchFamily="34" charset="-128"/>
        <a:cs typeface="Arial" charset="0"/>
      </a:defRPr>
    </a:lvl4pPr>
    <a:lvl5pPr marL="1914525" indent="-85725" algn="l" rtl="0" fontAlgn="base">
      <a:spcBef>
        <a:spcPct val="0"/>
      </a:spcBef>
      <a:spcAft>
        <a:spcPct val="0"/>
      </a:spcAft>
      <a:defRPr sz="2500" kern="1200">
        <a:solidFill>
          <a:schemeClr val="tx1"/>
        </a:solidFill>
        <a:latin typeface="Arial" charset="0"/>
        <a:ea typeface="ＭＳ Ｐゴシック" pitchFamily="34" charset="-128"/>
        <a:cs typeface="Arial" charset="0"/>
      </a:defRPr>
    </a:lvl5pPr>
    <a:lvl6pPr marL="2286000" algn="l" defTabSz="914400" rtl="0" eaLnBrk="1" latinLnBrk="0" hangingPunct="1">
      <a:defRPr sz="2500" kern="1200">
        <a:solidFill>
          <a:schemeClr val="tx1"/>
        </a:solidFill>
        <a:latin typeface="Arial" charset="0"/>
        <a:ea typeface="ＭＳ Ｐゴシック" pitchFamily="34" charset="-128"/>
        <a:cs typeface="Arial" charset="0"/>
      </a:defRPr>
    </a:lvl6pPr>
    <a:lvl7pPr marL="2743200" algn="l" defTabSz="914400" rtl="0" eaLnBrk="1" latinLnBrk="0" hangingPunct="1">
      <a:defRPr sz="2500" kern="1200">
        <a:solidFill>
          <a:schemeClr val="tx1"/>
        </a:solidFill>
        <a:latin typeface="Arial" charset="0"/>
        <a:ea typeface="ＭＳ Ｐゴシック" pitchFamily="34" charset="-128"/>
        <a:cs typeface="Arial" charset="0"/>
      </a:defRPr>
    </a:lvl7pPr>
    <a:lvl8pPr marL="3200400" algn="l" defTabSz="914400" rtl="0" eaLnBrk="1" latinLnBrk="0" hangingPunct="1">
      <a:defRPr sz="2500" kern="1200">
        <a:solidFill>
          <a:schemeClr val="tx1"/>
        </a:solidFill>
        <a:latin typeface="Arial" charset="0"/>
        <a:ea typeface="ＭＳ Ｐゴシック" pitchFamily="34" charset="-128"/>
        <a:cs typeface="Arial" charset="0"/>
      </a:defRPr>
    </a:lvl8pPr>
    <a:lvl9pPr marL="3657600" algn="l" defTabSz="914400" rtl="0" eaLnBrk="1" latinLnBrk="0" hangingPunct="1">
      <a:defRPr sz="25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ish Fernandes" initials="AF" lastIdx="6" clrIdx="0"/>
  <p:cmAuthor id="1" name="Tim Buckley" initials="T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B0F0"/>
    <a:srgbClr val="00F08C"/>
    <a:srgbClr val="F74B64"/>
    <a:srgbClr val="F30B2C"/>
    <a:srgbClr val="A8081F"/>
    <a:srgbClr val="313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4" autoAdjust="0"/>
    <p:restoredTop sz="99830" autoAdjust="0"/>
  </p:normalViewPr>
  <p:slideViewPr>
    <p:cSldViewPr snapToObjects="1">
      <p:cViewPr>
        <p:scale>
          <a:sx n="75" d="100"/>
          <a:sy n="75" d="100"/>
        </p:scale>
        <p:origin x="-620" y="-40"/>
      </p:cViewPr>
      <p:guideLst>
        <p:guide orient="horz" pos="1298"/>
        <p:guide orient="horz" pos="2840"/>
        <p:guide orient="horz" pos="845"/>
        <p:guide orient="horz" pos="346"/>
        <p:guide orient="horz" pos="754"/>
        <p:guide pos="6239"/>
        <p:guide pos="5207"/>
        <p:guide pos="126"/>
        <p:guide pos="535"/>
        <p:guide pos="3120"/>
        <p:guide pos="34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3" d="100"/>
        <a:sy n="83" d="100"/>
      </p:scale>
      <p:origin x="0" y="2130"/>
    </p:cViewPr>
  </p:sorterViewPr>
  <p:notesViewPr>
    <p:cSldViewPr snapToObjects="1">
      <p:cViewPr>
        <p:scale>
          <a:sx n="90" d="100"/>
          <a:sy n="90" d="100"/>
        </p:scale>
        <p:origin x="-1248" y="126"/>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ISK101-SERVER\C-Drive%20(C)\Server\Models\WLE_Electricity_Sources_2008vs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im%20Buckley\Documents\AAA%20Tim%20Personal\Models%20for%20Low%20Carbon%20Finance\India%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'Wind and Solar'!$A$6</c:f>
              <c:strCache>
                <c:ptCount val="1"/>
                <c:pt idx="0">
                  <c:v>Hydro</c:v>
                </c:pt>
              </c:strCache>
            </c:strRef>
          </c:tx>
          <c:invertIfNegative val="0"/>
          <c:cat>
            <c:strRef>
              <c:f>'Wind and Solar'!$B$5:$J$5</c:f>
              <c:strCache>
                <c:ptCount val="9"/>
                <c:pt idx="0">
                  <c:v>2007</c:v>
                </c:pt>
                <c:pt idx="1">
                  <c:v>2008</c:v>
                </c:pt>
                <c:pt idx="2">
                  <c:v>2009</c:v>
                </c:pt>
                <c:pt idx="3">
                  <c:v>2010</c:v>
                </c:pt>
                <c:pt idx="4">
                  <c:v>2011</c:v>
                </c:pt>
                <c:pt idx="5">
                  <c:v>2012E</c:v>
                </c:pt>
                <c:pt idx="6">
                  <c:v>2013E</c:v>
                </c:pt>
                <c:pt idx="7">
                  <c:v>2014E</c:v>
                </c:pt>
                <c:pt idx="8">
                  <c:v>2015E</c:v>
                </c:pt>
              </c:strCache>
            </c:strRef>
          </c:cat>
          <c:val>
            <c:numRef>
              <c:f>'Wind and Solar'!$B$6:$J$6</c:f>
              <c:numCache>
                <c:formatCode>_-* #,##0.0_-;\-* #,##0.0_-;_-* "-"??_-;_-@_-</c:formatCode>
                <c:ptCount val="9"/>
                <c:pt idx="0">
                  <c:v>25</c:v>
                </c:pt>
                <c:pt idx="1">
                  <c:v>25</c:v>
                </c:pt>
                <c:pt idx="2">
                  <c:v>25</c:v>
                </c:pt>
                <c:pt idx="3">
                  <c:v>25</c:v>
                </c:pt>
                <c:pt idx="4">
                  <c:v>25</c:v>
                </c:pt>
                <c:pt idx="5">
                  <c:v>25</c:v>
                </c:pt>
                <c:pt idx="6">
                  <c:v>25</c:v>
                </c:pt>
                <c:pt idx="7">
                  <c:v>25</c:v>
                </c:pt>
                <c:pt idx="8">
                  <c:v>25</c:v>
                </c:pt>
              </c:numCache>
            </c:numRef>
          </c:val>
        </c:ser>
        <c:ser>
          <c:idx val="1"/>
          <c:order val="1"/>
          <c:tx>
            <c:strRef>
              <c:f>'Wind and Solar'!$A$7</c:f>
              <c:strCache>
                <c:ptCount val="1"/>
                <c:pt idx="0">
                  <c:v>Wind</c:v>
                </c:pt>
              </c:strCache>
            </c:strRef>
          </c:tx>
          <c:spPr>
            <a:solidFill>
              <a:srgbClr val="92D050"/>
            </a:solidFill>
          </c:spPr>
          <c:invertIfNegative val="0"/>
          <c:cat>
            <c:strRef>
              <c:f>'Wind and Solar'!$B$5:$J$5</c:f>
              <c:strCache>
                <c:ptCount val="9"/>
                <c:pt idx="0">
                  <c:v>2007</c:v>
                </c:pt>
                <c:pt idx="1">
                  <c:v>2008</c:v>
                </c:pt>
                <c:pt idx="2">
                  <c:v>2009</c:v>
                </c:pt>
                <c:pt idx="3">
                  <c:v>2010</c:v>
                </c:pt>
                <c:pt idx="4">
                  <c:v>2011</c:v>
                </c:pt>
                <c:pt idx="5">
                  <c:v>2012E</c:v>
                </c:pt>
                <c:pt idx="6">
                  <c:v>2013E</c:v>
                </c:pt>
                <c:pt idx="7">
                  <c:v>2014E</c:v>
                </c:pt>
                <c:pt idx="8">
                  <c:v>2015E</c:v>
                </c:pt>
              </c:strCache>
            </c:strRef>
          </c:cat>
          <c:val>
            <c:numRef>
              <c:f>'Wind and Solar'!$B$7:$J$7</c:f>
              <c:numCache>
                <c:formatCode>_-* #,##0.0_-;\-* #,##0.0_-;_-* "-"??_-;_-@_-</c:formatCode>
                <c:ptCount val="9"/>
                <c:pt idx="0">
                  <c:v>20</c:v>
                </c:pt>
                <c:pt idx="1">
                  <c:v>27.099999999999987</c:v>
                </c:pt>
                <c:pt idx="2">
                  <c:v>38.443000000000005</c:v>
                </c:pt>
                <c:pt idx="3">
                  <c:v>36.616000000000042</c:v>
                </c:pt>
                <c:pt idx="4">
                  <c:v>40.564</c:v>
                </c:pt>
                <c:pt idx="5">
                  <c:v>41.80274</c:v>
                </c:pt>
                <c:pt idx="6">
                  <c:v>37.055761000000004</c:v>
                </c:pt>
                <c:pt idx="7">
                  <c:v>39.955760999999995</c:v>
                </c:pt>
                <c:pt idx="8">
                  <c:v>40.455760999999995</c:v>
                </c:pt>
              </c:numCache>
            </c:numRef>
          </c:val>
        </c:ser>
        <c:ser>
          <c:idx val="2"/>
          <c:order val="2"/>
          <c:tx>
            <c:strRef>
              <c:f>'Wind and Solar'!$A$8</c:f>
              <c:strCache>
                <c:ptCount val="1"/>
                <c:pt idx="0">
                  <c:v>Solar</c:v>
                </c:pt>
              </c:strCache>
            </c:strRef>
          </c:tx>
          <c:spPr>
            <a:solidFill>
              <a:schemeClr val="bg1">
                <a:lumMod val="85000"/>
              </a:schemeClr>
            </a:solidFill>
          </c:spPr>
          <c:invertIfNegative val="0"/>
          <c:cat>
            <c:strRef>
              <c:f>'Wind and Solar'!$B$5:$J$5</c:f>
              <c:strCache>
                <c:ptCount val="9"/>
                <c:pt idx="0">
                  <c:v>2007</c:v>
                </c:pt>
                <c:pt idx="1">
                  <c:v>2008</c:v>
                </c:pt>
                <c:pt idx="2">
                  <c:v>2009</c:v>
                </c:pt>
                <c:pt idx="3">
                  <c:v>2010</c:v>
                </c:pt>
                <c:pt idx="4">
                  <c:v>2011</c:v>
                </c:pt>
                <c:pt idx="5">
                  <c:v>2012E</c:v>
                </c:pt>
                <c:pt idx="6">
                  <c:v>2013E</c:v>
                </c:pt>
                <c:pt idx="7">
                  <c:v>2014E</c:v>
                </c:pt>
                <c:pt idx="8">
                  <c:v>2015E</c:v>
                </c:pt>
              </c:strCache>
            </c:strRef>
          </c:cat>
          <c:val>
            <c:numRef>
              <c:f>'Wind and Solar'!$B$8:$J$8</c:f>
              <c:numCache>
                <c:formatCode>_-* #,##0.0_-;\-* #,##0.0_-;_-* "-"??_-;_-@_-</c:formatCode>
                <c:ptCount val="9"/>
                <c:pt idx="0">
                  <c:v>2.4</c:v>
                </c:pt>
                <c:pt idx="1">
                  <c:v>6.0180000000000007</c:v>
                </c:pt>
                <c:pt idx="2">
                  <c:v>7.2</c:v>
                </c:pt>
                <c:pt idx="3">
                  <c:v>18.759999999999987</c:v>
                </c:pt>
                <c:pt idx="4">
                  <c:v>27.591099999999987</c:v>
                </c:pt>
                <c:pt idx="5">
                  <c:v>31.787324999999925</c:v>
                </c:pt>
                <c:pt idx="6">
                  <c:v>35.942540000000008</c:v>
                </c:pt>
                <c:pt idx="7">
                  <c:v>41.942540000000008</c:v>
                </c:pt>
                <c:pt idx="8">
                  <c:v>47.942540000000008</c:v>
                </c:pt>
              </c:numCache>
            </c:numRef>
          </c:val>
        </c:ser>
        <c:dLbls>
          <c:showLegendKey val="0"/>
          <c:showVal val="0"/>
          <c:showCatName val="0"/>
          <c:showSerName val="0"/>
          <c:showPercent val="0"/>
          <c:showBubbleSize val="0"/>
        </c:dLbls>
        <c:gapWidth val="150"/>
        <c:overlap val="100"/>
        <c:serLines/>
        <c:axId val="46230144"/>
        <c:axId val="46231936"/>
      </c:barChart>
      <c:catAx>
        <c:axId val="46230144"/>
        <c:scaling>
          <c:orientation val="minMax"/>
        </c:scaling>
        <c:delete val="0"/>
        <c:axPos val="b"/>
        <c:majorTickMark val="out"/>
        <c:minorTickMark val="none"/>
        <c:tickLblPos val="nextTo"/>
        <c:crossAx val="46231936"/>
        <c:crosses val="autoZero"/>
        <c:auto val="1"/>
        <c:lblAlgn val="ctr"/>
        <c:lblOffset val="100"/>
        <c:noMultiLvlLbl val="0"/>
      </c:catAx>
      <c:valAx>
        <c:axId val="46231936"/>
        <c:scaling>
          <c:orientation val="minMax"/>
        </c:scaling>
        <c:delete val="0"/>
        <c:axPos val="l"/>
        <c:majorGridlines/>
        <c:numFmt formatCode="_-* #,##0.0_-;\-* #,##0.0_-;_-* &quot;-&quot;??_-;_-@_-" sourceLinked="1"/>
        <c:majorTickMark val="out"/>
        <c:minorTickMark val="none"/>
        <c:tickLblPos val="nextTo"/>
        <c:crossAx val="46230144"/>
        <c:crosses val="autoZero"/>
        <c:crossBetween val="between"/>
      </c:valAx>
    </c:plotArea>
    <c:legend>
      <c:legendPos val="r"/>
      <c:overlay val="0"/>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sz="1600" dirty="0"/>
              <a:t>Indian</a:t>
            </a:r>
            <a:r>
              <a:rPr lang="en-AU" sz="1600" baseline="0" dirty="0"/>
              <a:t> Electricity Sector - 2011/12 (TWh)</a:t>
            </a:r>
            <a:endParaRPr lang="en-AU" sz="1600" dirty="0"/>
          </a:p>
        </c:rich>
      </c:tx>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0.57143</cdr:x>
      <cdr:y>0.82213</cdr:y>
    </cdr:from>
    <cdr:to>
      <cdr:x>0.97143</cdr:x>
      <cdr:y>0.86928</cdr:y>
    </cdr:to>
    <cdr:sp macro="" textlink="">
      <cdr:nvSpPr>
        <cdr:cNvPr id="2" name="Pentagon 1"/>
        <cdr:cNvSpPr/>
      </cdr:nvSpPr>
      <cdr:spPr bwMode="auto">
        <a:xfrm xmlns:a="http://schemas.openxmlformats.org/drawingml/2006/main">
          <a:off x="4320480" y="3766906"/>
          <a:ext cx="3024336" cy="216024"/>
        </a:xfrm>
        <a:prstGeom xmlns:a="http://schemas.openxmlformats.org/drawingml/2006/main" prst="homePlate">
          <a:avLst/>
        </a:prstGeom>
        <a:solidFill xmlns:a="http://schemas.openxmlformats.org/drawingml/2006/main">
          <a:srgbClr val="FFFFFF"/>
        </a:solidFill>
        <a:ln xmlns:a="http://schemas.openxmlformats.org/drawingml/2006/main" w="25400" cap="flat" cmpd="sng" algn="ctr">
          <a:solidFill>
            <a:srgbClr val="0070C0"/>
          </a:solidFill>
          <a:prstDash val="solid"/>
          <a:headEnd type="none" w="med" len="med"/>
          <a:tailEnd type="none" w="med" len="med"/>
        </a:ln>
        <a:effectLst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rtlCol="0" anchor="ctr"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500" kern="1200">
              <a:solidFill>
                <a:srgbClr val="000000"/>
              </a:solidFill>
              <a:latin typeface="Arial"/>
              <a:ea typeface="ＭＳ Ｐゴシック"/>
            </a:defRPr>
          </a:lvl1pPr>
          <a:lvl2pPr marL="478954" algn="l" rtl="0" eaLnBrk="0" fontAlgn="base" hangingPunct="0">
            <a:spcBef>
              <a:spcPct val="0"/>
            </a:spcBef>
            <a:spcAft>
              <a:spcPct val="0"/>
            </a:spcAft>
            <a:defRPr sz="2500" kern="1200">
              <a:solidFill>
                <a:srgbClr val="000000"/>
              </a:solidFill>
              <a:latin typeface="Arial"/>
              <a:ea typeface="ＭＳ Ｐゴシック"/>
            </a:defRPr>
          </a:lvl2pPr>
          <a:lvl3pPr marL="957908" algn="l" rtl="0" eaLnBrk="0" fontAlgn="base" hangingPunct="0">
            <a:spcBef>
              <a:spcPct val="0"/>
            </a:spcBef>
            <a:spcAft>
              <a:spcPct val="0"/>
            </a:spcAft>
            <a:defRPr sz="2500" kern="1200">
              <a:solidFill>
                <a:srgbClr val="000000"/>
              </a:solidFill>
              <a:latin typeface="Arial"/>
              <a:ea typeface="ＭＳ Ｐゴシック"/>
            </a:defRPr>
          </a:lvl3pPr>
          <a:lvl4pPr marL="1436861" algn="l" rtl="0" eaLnBrk="0" fontAlgn="base" hangingPunct="0">
            <a:spcBef>
              <a:spcPct val="0"/>
            </a:spcBef>
            <a:spcAft>
              <a:spcPct val="0"/>
            </a:spcAft>
            <a:defRPr sz="2500" kern="1200">
              <a:solidFill>
                <a:srgbClr val="000000"/>
              </a:solidFill>
              <a:latin typeface="Arial"/>
              <a:ea typeface="ＭＳ Ｐゴシック"/>
            </a:defRPr>
          </a:lvl4pPr>
          <a:lvl5pPr marL="1915815" algn="l" rtl="0" eaLnBrk="0" fontAlgn="base" hangingPunct="0">
            <a:spcBef>
              <a:spcPct val="0"/>
            </a:spcBef>
            <a:spcAft>
              <a:spcPct val="0"/>
            </a:spcAft>
            <a:defRPr sz="2500" kern="1200">
              <a:solidFill>
                <a:srgbClr val="000000"/>
              </a:solidFill>
              <a:latin typeface="Arial"/>
              <a:ea typeface="ＭＳ Ｐゴシック"/>
            </a:defRPr>
          </a:lvl5pPr>
          <a:lvl6pPr marL="2394770" algn="l" defTabSz="957908" rtl="0" eaLnBrk="1" latinLnBrk="0" hangingPunct="1">
            <a:defRPr sz="2500" kern="1200">
              <a:solidFill>
                <a:srgbClr val="000000"/>
              </a:solidFill>
              <a:latin typeface="Arial"/>
              <a:ea typeface="ＭＳ Ｐゴシック"/>
            </a:defRPr>
          </a:lvl6pPr>
          <a:lvl7pPr marL="2873724" algn="l" defTabSz="957908" rtl="0" eaLnBrk="1" latinLnBrk="0" hangingPunct="1">
            <a:defRPr sz="2500" kern="1200">
              <a:solidFill>
                <a:srgbClr val="000000"/>
              </a:solidFill>
              <a:latin typeface="Arial"/>
              <a:ea typeface="ＭＳ Ｐゴシック"/>
            </a:defRPr>
          </a:lvl7pPr>
          <a:lvl8pPr marL="3352678" algn="l" defTabSz="957908" rtl="0" eaLnBrk="1" latinLnBrk="0" hangingPunct="1">
            <a:defRPr sz="2500" kern="1200">
              <a:solidFill>
                <a:srgbClr val="000000"/>
              </a:solidFill>
              <a:latin typeface="Arial"/>
              <a:ea typeface="ＭＳ Ｐゴシック"/>
            </a:defRPr>
          </a:lvl8pPr>
          <a:lvl9pPr marL="3831631" algn="l" defTabSz="957908" rtl="0" eaLnBrk="1" latinLnBrk="0" hangingPunct="1">
            <a:defRPr sz="2500" kern="1200">
              <a:solidFill>
                <a:srgbClr val="000000"/>
              </a:solidFill>
              <a:latin typeface="Arial"/>
              <a:ea typeface="ＭＳ Ｐゴシック"/>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Arial" charset="0"/>
              <a:ea typeface="ＭＳ Ｐゴシック" pitchFamily="34" charset="-128"/>
            </a:rPr>
            <a:t>Hydro +125 GW in</a:t>
          </a:r>
          <a:r>
            <a:rPr kumimoji="0" lang="en-AU" sz="1100" b="0" i="0" u="none" strike="noStrike" cap="none" normalizeH="0" dirty="0" smtClean="0">
              <a:ln>
                <a:noFill/>
              </a:ln>
              <a:solidFill>
                <a:srgbClr val="000000"/>
              </a:solidFill>
              <a:effectLst/>
              <a:latin typeface="Arial" charset="0"/>
              <a:ea typeface="ＭＳ Ｐゴシック" pitchFamily="34" charset="-128"/>
            </a:rPr>
            <a:t> the period 2011-15</a:t>
          </a:r>
          <a:endParaRPr kumimoji="0" lang="en-AU" sz="1100" b="0" i="0" u="none" strike="noStrike" cap="none" normalizeH="0" baseline="0" dirty="0" smtClean="0">
            <a:ln>
              <a:noFill/>
            </a:ln>
            <a:solidFill>
              <a:srgbClr val="000000"/>
            </a:solidFill>
            <a:effectLst/>
            <a:latin typeface="Arial" charset="0"/>
            <a:ea typeface="ＭＳ Ｐゴシック" pitchFamily="34"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305300" cy="341313"/>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3610" eaLnBrk="0" hangingPunct="0">
              <a:defRPr sz="1200" dirty="0">
                <a:cs typeface="+mn-cs"/>
              </a:defRPr>
            </a:lvl1pPr>
          </a:lstStyle>
          <a:p>
            <a:pPr>
              <a:defRPr/>
            </a:pPr>
            <a:endParaRPr lang="en-CA"/>
          </a:p>
        </p:txBody>
      </p:sp>
      <p:sp>
        <p:nvSpPr>
          <p:cNvPr id="40963" name="Rectangle 3"/>
          <p:cNvSpPr>
            <a:spLocks noGrp="1" noChangeArrowheads="1"/>
          </p:cNvSpPr>
          <p:nvPr>
            <p:ph type="dt" sz="quarter" idx="1"/>
          </p:nvPr>
        </p:nvSpPr>
        <p:spPr bwMode="auto">
          <a:xfrm>
            <a:off x="5634038" y="0"/>
            <a:ext cx="4305300" cy="341313"/>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3610" eaLnBrk="0" hangingPunct="0">
              <a:defRPr sz="1200" dirty="0">
                <a:cs typeface="+mn-cs"/>
              </a:defRPr>
            </a:lvl1pPr>
          </a:lstStyle>
          <a:p>
            <a:pPr>
              <a:defRPr/>
            </a:pPr>
            <a:endParaRPr lang="en-CA"/>
          </a:p>
        </p:txBody>
      </p:sp>
      <p:sp>
        <p:nvSpPr>
          <p:cNvPr id="40964" name="Rectangle 4"/>
          <p:cNvSpPr>
            <a:spLocks noGrp="1" noChangeArrowheads="1"/>
          </p:cNvSpPr>
          <p:nvPr>
            <p:ph type="ftr" sz="quarter" idx="2"/>
          </p:nvPr>
        </p:nvSpPr>
        <p:spPr bwMode="auto">
          <a:xfrm>
            <a:off x="0" y="6465888"/>
            <a:ext cx="4305300" cy="341312"/>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3610" eaLnBrk="0" hangingPunct="0">
              <a:defRPr sz="1200" dirty="0">
                <a:cs typeface="+mn-cs"/>
              </a:defRPr>
            </a:lvl1pPr>
          </a:lstStyle>
          <a:p>
            <a:pPr>
              <a:defRPr/>
            </a:pPr>
            <a:endParaRPr lang="en-CA"/>
          </a:p>
        </p:txBody>
      </p:sp>
      <p:sp>
        <p:nvSpPr>
          <p:cNvPr id="40965" name="Rectangle 5"/>
          <p:cNvSpPr>
            <a:spLocks noGrp="1" noChangeArrowheads="1"/>
          </p:cNvSpPr>
          <p:nvPr>
            <p:ph type="sldNum" sz="quarter" idx="3"/>
          </p:nvPr>
        </p:nvSpPr>
        <p:spPr bwMode="auto">
          <a:xfrm>
            <a:off x="5634038" y="6465888"/>
            <a:ext cx="4305300" cy="341312"/>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3610" eaLnBrk="0" hangingPunct="0">
              <a:defRPr sz="1200">
                <a:cs typeface="+mn-cs"/>
              </a:defRPr>
            </a:lvl1pPr>
          </a:lstStyle>
          <a:p>
            <a:pPr>
              <a:defRPr/>
            </a:pPr>
            <a:fld id="{8F170489-CBF3-47ED-99B9-547716FEA0D2}" type="slidenum">
              <a:rPr lang="en-CA"/>
              <a:pPr>
                <a:defRPr/>
              </a:pPr>
              <a:t>‹#›</a:t>
            </a:fld>
            <a:endParaRPr lang="en-CA" dirty="0"/>
          </a:p>
        </p:txBody>
      </p:sp>
    </p:spTree>
    <p:extLst>
      <p:ext uri="{BB962C8B-B14F-4D97-AF65-F5344CB8AC3E}">
        <p14:creationId xmlns:p14="http://schemas.microsoft.com/office/powerpoint/2010/main" val="3298218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5300" cy="341313"/>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defTabSz="933610" eaLnBrk="0" hangingPunct="0">
              <a:defRPr sz="1200" dirty="0">
                <a:cs typeface="+mn-cs"/>
              </a:defRPr>
            </a:lvl1pPr>
          </a:lstStyle>
          <a:p>
            <a:pPr>
              <a:defRPr/>
            </a:pPr>
            <a:endParaRPr lang="en-US"/>
          </a:p>
        </p:txBody>
      </p:sp>
      <p:sp>
        <p:nvSpPr>
          <p:cNvPr id="4099" name="Rectangle 3"/>
          <p:cNvSpPr>
            <a:spLocks noGrp="1" noChangeArrowheads="1"/>
          </p:cNvSpPr>
          <p:nvPr>
            <p:ph type="dt" idx="1"/>
          </p:nvPr>
        </p:nvSpPr>
        <p:spPr bwMode="auto">
          <a:xfrm>
            <a:off x="5634038" y="0"/>
            <a:ext cx="4305300" cy="341313"/>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lvl1pPr algn="r" defTabSz="933610" eaLnBrk="0" hangingPunct="0">
              <a:defRPr sz="1200" dirty="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124200" y="509588"/>
            <a:ext cx="3690938" cy="25542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325563" y="3233738"/>
            <a:ext cx="7288212" cy="3063875"/>
          </a:xfrm>
          <a:prstGeom prst="rect">
            <a:avLst/>
          </a:prstGeom>
          <a:noFill/>
          <a:ln w="9525">
            <a:noFill/>
            <a:miter lim="800000"/>
            <a:headEnd/>
            <a:tailEnd/>
          </a:ln>
        </p:spPr>
        <p:txBody>
          <a:bodyPr vert="horz" wrap="square" lIns="93303" tIns="46651" rIns="93303" bIns="46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465888"/>
            <a:ext cx="4305300" cy="341312"/>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defTabSz="933610" eaLnBrk="0" hangingPunct="0">
              <a:defRPr sz="1200" dirty="0">
                <a:cs typeface="+mn-cs"/>
              </a:defRPr>
            </a:lvl1pPr>
          </a:lstStyle>
          <a:p>
            <a:pPr>
              <a:defRPr/>
            </a:pPr>
            <a:endParaRPr lang="en-US"/>
          </a:p>
        </p:txBody>
      </p:sp>
      <p:sp>
        <p:nvSpPr>
          <p:cNvPr id="4103" name="Rectangle 7"/>
          <p:cNvSpPr>
            <a:spLocks noGrp="1" noChangeArrowheads="1"/>
          </p:cNvSpPr>
          <p:nvPr>
            <p:ph type="sldNum" sz="quarter" idx="5"/>
          </p:nvPr>
        </p:nvSpPr>
        <p:spPr bwMode="auto">
          <a:xfrm>
            <a:off x="5634038" y="6465888"/>
            <a:ext cx="4305300" cy="341312"/>
          </a:xfrm>
          <a:prstGeom prst="rect">
            <a:avLst/>
          </a:prstGeom>
          <a:noFill/>
          <a:ln w="9525">
            <a:noFill/>
            <a:miter lim="800000"/>
            <a:headEnd/>
            <a:tailEnd/>
          </a:ln>
        </p:spPr>
        <p:txBody>
          <a:bodyPr vert="horz" wrap="square" lIns="93303" tIns="46651" rIns="93303" bIns="46651" numCol="1" anchor="b" anchorCtr="0" compatLnSpc="1">
            <a:prstTxWarp prst="textNoShape">
              <a:avLst/>
            </a:prstTxWarp>
          </a:bodyPr>
          <a:lstStyle>
            <a:lvl1pPr algn="r" defTabSz="933610" eaLnBrk="0" hangingPunct="0">
              <a:defRPr sz="1200">
                <a:cs typeface="+mn-cs"/>
              </a:defRPr>
            </a:lvl1pPr>
          </a:lstStyle>
          <a:p>
            <a:pPr>
              <a:defRPr/>
            </a:pPr>
            <a:fld id="{409A61D5-9E90-459F-A077-4049C8C7F0D7}" type="slidenum">
              <a:rPr lang="en-US"/>
              <a:pPr>
                <a:defRPr/>
              </a:pPr>
              <a:t>‹#›</a:t>
            </a:fld>
            <a:endParaRPr lang="en-US" dirty="0"/>
          </a:p>
        </p:txBody>
      </p:sp>
    </p:spTree>
    <p:extLst>
      <p:ext uri="{BB962C8B-B14F-4D97-AF65-F5344CB8AC3E}">
        <p14:creationId xmlns:p14="http://schemas.microsoft.com/office/powerpoint/2010/main" val="2816928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77838"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5726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436688"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914525"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394770" algn="l" defTabSz="957908" rtl="0" eaLnBrk="1" latinLnBrk="0" hangingPunct="1">
      <a:defRPr sz="1200" kern="1200">
        <a:solidFill>
          <a:schemeClr val="tx1"/>
        </a:solidFill>
        <a:latin typeface="+mn-lt"/>
        <a:ea typeface="+mn-ea"/>
        <a:cs typeface="+mn-cs"/>
      </a:defRPr>
    </a:lvl6pPr>
    <a:lvl7pPr marL="2873724" algn="l" defTabSz="957908" rtl="0" eaLnBrk="1" latinLnBrk="0" hangingPunct="1">
      <a:defRPr sz="1200" kern="1200">
        <a:solidFill>
          <a:schemeClr val="tx1"/>
        </a:solidFill>
        <a:latin typeface="+mn-lt"/>
        <a:ea typeface="+mn-ea"/>
        <a:cs typeface="+mn-cs"/>
      </a:defRPr>
    </a:lvl7pPr>
    <a:lvl8pPr marL="3352678" algn="l" defTabSz="957908" rtl="0" eaLnBrk="1" latinLnBrk="0" hangingPunct="1">
      <a:defRPr sz="1200" kern="1200">
        <a:solidFill>
          <a:schemeClr val="tx1"/>
        </a:solidFill>
        <a:latin typeface="+mn-lt"/>
        <a:ea typeface="+mn-ea"/>
        <a:cs typeface="+mn-cs"/>
      </a:defRPr>
    </a:lvl8pPr>
    <a:lvl9pPr marL="3831631" algn="l" defTabSz="9579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p>
            <a:pPr defTabSz="933450"/>
            <a:fld id="{044A0F49-8739-4DD0-9793-FBA216E98C5C}" type="slidenum">
              <a:rPr lang="en-US" smtClean="0"/>
              <a:pPr defTabSz="933450"/>
              <a:t>1</a:t>
            </a:fld>
            <a:endParaRPr lang="en-US" smtClean="0"/>
          </a:p>
        </p:txBody>
      </p:sp>
      <p:sp>
        <p:nvSpPr>
          <p:cNvPr id="6146" name="Rectangle 2"/>
          <p:cNvSpPr>
            <a:spLocks noGrp="1" noRot="1" noChangeAspect="1" noChangeArrowheads="1" noTextEdit="1"/>
          </p:cNvSpPr>
          <p:nvPr>
            <p:ph type="sldImg"/>
          </p:nvPr>
        </p:nvSpPr>
        <p:spPr>
          <a:xfrm>
            <a:off x="3127375" y="511175"/>
            <a:ext cx="3684588" cy="2551113"/>
          </a:xfrm>
          <a:ln/>
        </p:spPr>
      </p:sp>
      <p:sp>
        <p:nvSpPr>
          <p:cNvPr id="40964" name="Rectangle 3"/>
          <p:cNvSpPr>
            <a:spLocks noGrp="1" noChangeArrowheads="1"/>
          </p:cNvSpPr>
          <p:nvPr>
            <p:ph type="body" idx="1"/>
          </p:nvPr>
        </p:nvSpPr>
        <p:spPr>
          <a:ln/>
        </p:spPr>
        <p:txBody>
          <a:bodyPr/>
          <a:lstStyle/>
          <a:p>
            <a:pPr eaLnBrk="1" hangingPunct="1">
              <a:defRPr/>
            </a:pPr>
            <a:r>
              <a:rPr lang="en-US" dirty="0" smtClean="0"/>
              <a:t>Good afternoon</a:t>
            </a:r>
          </a:p>
          <a:p>
            <a:pPr eaLnBrk="1" hangingPunct="1">
              <a:defRPr/>
            </a:pPr>
            <a:r>
              <a:rPr lang="en-US" dirty="0" smtClean="0"/>
              <a:t>My name is Tim Buckley, for the last four years I have been a portfolio manager for the Sydney based firm of Arkx, a specialist investor in large, global listed clean energy firms. </a:t>
            </a:r>
          </a:p>
          <a:p>
            <a:pPr eaLnBrk="1" hangingPunct="1">
              <a:defRPr/>
            </a:pPr>
            <a:endParaRPr lang="en-US" sz="900" dirty="0" smtClean="0"/>
          </a:p>
          <a:p>
            <a:pPr eaLnBrk="1" hangingPunct="1">
              <a:defRPr/>
            </a:pPr>
            <a:r>
              <a:rPr lang="en-US" dirty="0" smtClean="0"/>
              <a:t>I’ll focus my introductory comments on four points:</a:t>
            </a:r>
          </a:p>
          <a:p>
            <a:pPr marL="228600" indent="-228600" eaLnBrk="1" hangingPunct="1">
              <a:buFont typeface="+mj-lt"/>
              <a:buAutoNum type="arabicPeriod"/>
              <a:defRPr/>
            </a:pPr>
            <a:r>
              <a:rPr lang="en-US" dirty="0" smtClean="0"/>
              <a:t>Fossil fuels are </a:t>
            </a:r>
            <a:r>
              <a:rPr lang="en-US" u="sng" dirty="0" smtClean="0"/>
              <a:t>Inflationary</a:t>
            </a:r>
            <a:r>
              <a:rPr lang="en-US" dirty="0" smtClean="0"/>
              <a:t>; Renewable Energy is </a:t>
            </a:r>
            <a:r>
              <a:rPr lang="en-US" u="sng" dirty="0" smtClean="0"/>
              <a:t>Deflationary</a:t>
            </a:r>
            <a:r>
              <a:rPr lang="en-US" dirty="0" smtClean="0"/>
              <a:t>.</a:t>
            </a:r>
          </a:p>
          <a:p>
            <a:pPr marL="228600" indent="-228600" eaLnBrk="1" hangingPunct="1">
              <a:buFont typeface="+mj-lt"/>
              <a:buAutoNum type="arabicPeriod"/>
              <a:defRPr/>
            </a:pPr>
            <a:r>
              <a:rPr lang="en-US" dirty="0" smtClean="0"/>
              <a:t>India’s Electricity System is dominated by Thermal capacity, and the country’s entire energy structure is fundamentally flawed.</a:t>
            </a:r>
          </a:p>
          <a:p>
            <a:pPr marL="228600" indent="-228600" eaLnBrk="1" hangingPunct="1">
              <a:buFont typeface="+mj-lt"/>
              <a:buAutoNum type="arabicPeriod"/>
              <a:defRPr/>
            </a:pPr>
            <a:r>
              <a:rPr lang="en-US" dirty="0" smtClean="0"/>
              <a:t>India has a well established base of distributed Renewable Energy – Hydro, Run-of-River, Solar, Wind and Biomass; </a:t>
            </a:r>
            <a:r>
              <a:rPr lang="en-US" u="sng" dirty="0" smtClean="0"/>
              <a:t>and it is already cost competitive with </a:t>
            </a:r>
            <a:r>
              <a:rPr lang="en-US" u="sng" dirty="0" err="1" smtClean="0"/>
              <a:t>unsubsidised</a:t>
            </a:r>
            <a:r>
              <a:rPr lang="en-US" u="sng" dirty="0" smtClean="0"/>
              <a:t> thermal</a:t>
            </a:r>
            <a:r>
              <a:rPr lang="en-US" dirty="0" smtClean="0"/>
              <a:t>. Wind PPAs are Rs4.60/w, below PPAs for new thermal projects, and solar is rapidly coming down; wholesale parity by 2016.</a:t>
            </a:r>
          </a:p>
          <a:p>
            <a:pPr marL="228600" indent="-228600" eaLnBrk="1" hangingPunct="1">
              <a:buFont typeface="+mj-lt"/>
              <a:buAutoNum type="arabicPeriod"/>
              <a:defRPr/>
            </a:pPr>
            <a:r>
              <a:rPr lang="en-US" dirty="0" smtClean="0"/>
              <a:t>There are some strong plans for RE from the Indian Government with increasing Corporate support.</a:t>
            </a:r>
          </a:p>
          <a:p>
            <a:pPr marL="228600" indent="-228600" eaLnBrk="1" hangingPunct="1">
              <a:defRPr/>
            </a:pPr>
            <a:endParaRPr lang="en-US" sz="900" dirty="0" smtClean="0"/>
          </a:p>
          <a:p>
            <a:pPr marL="228600" indent="-228600" eaLnBrk="1" hangingPunct="1">
              <a:defRPr/>
            </a:pPr>
            <a:r>
              <a:rPr lang="en-US" dirty="0" smtClean="0"/>
              <a:t>I have a lot of slides, so I’ll go very quickly to get through this presentation in 15 minutes.</a:t>
            </a:r>
          </a:p>
          <a:p>
            <a:pPr marL="228600" indent="-228600" eaLnBrk="1" hangingPunct="1">
              <a:buFont typeface="+mj-lt"/>
              <a:buAutoNum type="arabicPeriod"/>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33450"/>
            <a:fld id="{E1A4C64D-1B19-42F6-9F05-5036A8B2CE35}" type="slidenum">
              <a:rPr lang="en-US" smtClean="0"/>
              <a:pPr defTabSz="933450"/>
              <a:t>10</a:t>
            </a:fld>
            <a:endParaRPr lang="en-US" smtClean="0"/>
          </a:p>
        </p:txBody>
      </p:sp>
      <p:sp>
        <p:nvSpPr>
          <p:cNvPr id="24578"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India has what appears to be a somewhat diversified electricity structure, when examined in terms of installed capacity. </a:t>
            </a:r>
          </a:p>
          <a:p>
            <a:pPr eaLnBrk="1" hangingPunct="1"/>
            <a:endParaRPr lang="en-US" smtClean="0"/>
          </a:p>
          <a:p>
            <a:pPr eaLnBrk="1" hangingPunct="1"/>
            <a:r>
              <a:rPr lang="en-US" smtClean="0"/>
              <a:t>However, with solar operating rates of 20%, wind at 25% and Hydro at 30% - this is a false picture of diversity, particularly with Gas being 9% of capacity, but operating rates here dropping massively….. </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33450"/>
            <a:fld id="{C3025BDA-E255-4B5F-B04C-72C1B3347703}" type="slidenum">
              <a:rPr lang="en-US" smtClean="0"/>
              <a:pPr defTabSz="933450"/>
              <a:t>11</a:t>
            </a:fld>
            <a:endParaRPr lang="en-US" smtClean="0"/>
          </a:p>
        </p:txBody>
      </p:sp>
      <p:sp>
        <p:nvSpPr>
          <p:cNvPr id="26626"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India has made a big push to build up significant gas-fired electrical capacity only to have their main gas field’s production curtailed well before it was forecast. Gas power plants have seen operating rates plummet from 80% to 20% in the last three years, with no sign of a turnaround.</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12</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33450"/>
            <a:fld id="{599DFA2A-C5E0-4DB6-8AFD-0B56D9CDEC14}" type="slidenum">
              <a:rPr lang="en-US" smtClean="0"/>
              <a:pPr defTabSz="933450"/>
              <a:t>13</a:t>
            </a:fld>
            <a:endParaRPr lang="en-US" smtClean="0"/>
          </a:p>
        </p:txBody>
      </p:sp>
      <p:sp>
        <p:nvSpPr>
          <p:cNvPr id="30722"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onto Point #3 </a:t>
            </a:r>
            <a:r>
              <a:rPr lang="en-US" b="1" smtClean="0"/>
              <a:t>=&gt;</a:t>
            </a:r>
            <a:r>
              <a:rPr lang="en-US" smtClean="0"/>
              <a:t> There are some signs of change in India.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33450"/>
            <a:fld id="{D7F286FE-9DC4-45FC-8683-1B506AFFF8B8}" type="slidenum">
              <a:rPr lang="en-US" smtClean="0"/>
              <a:pPr defTabSz="933450"/>
              <a:t>14</a:t>
            </a:fld>
            <a:endParaRPr lang="en-US" smtClean="0"/>
          </a:p>
        </p:txBody>
      </p:sp>
      <p:sp>
        <p:nvSpPr>
          <p:cNvPr id="32770"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India has a substantial wind resource – with untapped potential of 75 GW on top of the 20 GW of installed wind farm capacity.</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33450"/>
            <a:fld id="{7DD6CE57-B33D-4EE6-9297-88E0FDEEE173}" type="slidenum">
              <a:rPr lang="en-US" smtClean="0"/>
              <a:pPr defTabSz="933450"/>
              <a:t>15</a:t>
            </a:fld>
            <a:endParaRPr lang="en-US" smtClean="0"/>
          </a:p>
        </p:txBody>
      </p:sp>
      <p:sp>
        <p:nvSpPr>
          <p:cNvPr id="34818"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India is already the #5 wind market in the world in terms of total installed capacity, and #4 in terms of annual additions of 2-3GW.</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pPr defTabSz="933450"/>
            <a:fld id="{CDDF51B4-B67F-43FE-A3A1-3E9358D803A2}" type="slidenum">
              <a:rPr lang="en-US" smtClean="0"/>
              <a:pPr defTabSz="933450"/>
              <a:t>16</a:t>
            </a:fld>
            <a:endParaRPr lang="en-US" smtClean="0"/>
          </a:p>
        </p:txBody>
      </p:sp>
      <p:sp>
        <p:nvSpPr>
          <p:cNvPr id="36866"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Solar has seen very strong growth, but off a very small base – there is huge scope to ratchet up annual solar installs from current levels of  below 1GW pa.</a:t>
            </a:r>
          </a:p>
          <a:p>
            <a:pPr eaLnBrk="1" hangingPunct="1"/>
            <a:endParaRPr lang="en-US" smtClean="0"/>
          </a:p>
          <a:p>
            <a:pPr eaLnBrk="1" hangingPunct="1"/>
            <a:r>
              <a:rPr lang="en-US" smtClean="0"/>
              <a:t>India is #10 in world rankings of total installed capacity – but most of this has been built in just the last two years. Ambitions are rising rapidly.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933450"/>
            <a:fld id="{1D347796-5E92-47F6-9A95-83B5317E78BA}" type="slidenum">
              <a:rPr lang="en-US" smtClean="0"/>
              <a:pPr defTabSz="933450"/>
              <a:t>17</a:t>
            </a:fld>
            <a:endParaRPr lang="en-US" smtClean="0"/>
          </a:p>
        </p:txBody>
      </p:sp>
      <p:sp>
        <p:nvSpPr>
          <p:cNvPr id="3891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r>
              <a:rPr lang="en-US" sz="1400" smtClean="0"/>
              <a:t>The Indian government established the “</a:t>
            </a:r>
            <a:r>
              <a:rPr lang="en-US" sz="1400" u="sng" smtClean="0"/>
              <a:t>Ministry of New and Renewable Energy</a:t>
            </a:r>
            <a:r>
              <a:rPr lang="en-US" sz="1400" smtClean="0"/>
              <a:t>” (MNRE) with some very progressive policies in place to leverage up installations of renewables. </a:t>
            </a:r>
          </a:p>
          <a:p>
            <a:endParaRPr lang="en-US" sz="600" smtClean="0"/>
          </a:p>
          <a:p>
            <a:r>
              <a:rPr lang="en-US" sz="1400" smtClean="0"/>
              <a:t>The MNRE has established a National Solar Mission, aiming to leverage the high solar insolation, the strong grid and readily available government landbanks.</a:t>
            </a:r>
          </a:p>
          <a:p>
            <a:endParaRPr lang="en-US" sz="700" smtClean="0"/>
          </a:p>
          <a:p>
            <a:r>
              <a:rPr lang="en-US" sz="1400" smtClean="0"/>
              <a:t>An interesting perspective is that all of India’s electricity needs could be generated if solar was established on just 5% of the nation’s unused desert lands.</a:t>
            </a:r>
          </a:p>
          <a:p>
            <a:endParaRPr lang="en-US" sz="700" smtClean="0"/>
          </a:p>
          <a:p>
            <a:r>
              <a:rPr lang="en-US" sz="1400" smtClean="0"/>
              <a:t>With Phase I of the solar mission complete, average solar FiTs have declined 63% in just three years, with current tariffs at Rs7.7/kWh.</a:t>
            </a:r>
          </a:p>
          <a:p>
            <a:endParaRPr lang="en-US" sz="700" smtClean="0"/>
          </a:p>
          <a:p>
            <a:r>
              <a:rPr lang="en-US" sz="1400" smtClean="0"/>
              <a:t>However, like Australia and America, stop-start policy has been a serious impediment. India is proposing some purchase obligations for state distribution companies.</a:t>
            </a:r>
          </a:p>
          <a:p>
            <a:endParaRPr lang="en-U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933450"/>
            <a:fld id="{1A47B733-CF58-4575-B413-A9D74E391F5C}" type="slidenum">
              <a:rPr lang="en-US" smtClean="0"/>
              <a:pPr defTabSz="933450"/>
              <a:t>18</a:t>
            </a:fld>
            <a:endParaRPr lang="en-US" smtClean="0"/>
          </a:p>
        </p:txBody>
      </p:sp>
      <p:sp>
        <p:nvSpPr>
          <p:cNvPr id="40962"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r>
              <a:rPr lang="en-US" sz="1400" smtClean="0"/>
              <a:t>I wont go through this list – but there is a growing base of established and proven operators in India, most with an international tie to access global equity support, and each has very strong ambitions to build out additional renewable capacity.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3450"/>
            <a:fld id="{268BE218-C520-4620-B9E5-B62A5E8BFB4F}" type="slidenum">
              <a:rPr lang="en-US" smtClean="0"/>
              <a:pPr defTabSz="933450"/>
              <a:t>19</a:t>
            </a:fld>
            <a:endParaRPr lang="en-US" smtClean="0"/>
          </a:p>
        </p:txBody>
      </p:sp>
      <p:sp>
        <p:nvSpPr>
          <p:cNvPr id="43010"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r>
              <a:rPr lang="en-US" sz="1400" dirty="0" smtClean="0"/>
              <a:t>Very low land costs and cheap labour, plus very price competitive turbines means a total install cost of ~US$1m/MW – lowest in the world, and very competitive with new fossil fuel capacity. Better still – 100% domestic Rupee capital and running costs – ideal for helping reversing the massive and growing fossil fuel derived current account deficit.</a:t>
            </a:r>
          </a:p>
          <a:p>
            <a:endParaRPr lang="en-US" sz="1400" dirty="0" smtClean="0"/>
          </a:p>
          <a:p>
            <a:r>
              <a:rPr lang="en-US" sz="1400" dirty="0" smtClean="0"/>
              <a:t>Solar is still ~50% above wholesale grid parity, but rapidly coming down. MNRE and a number of other financial analysts have predicted grid parity by 2016-17. However, for distributed solar, it is already close to retail grid parity for end customers.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p:spPr>
        <p:txBody>
          <a:bodyPr/>
          <a:lstStyle/>
          <a:p>
            <a:endParaRPr lang="en-US" smtClean="0"/>
          </a:p>
          <a:p>
            <a:endParaRPr lang="en-US" sz="1400" smtClean="0"/>
          </a:p>
          <a:p>
            <a:pPr>
              <a:buFont typeface="Wingdings" pitchFamily="2" charset="2"/>
              <a:buChar char="è"/>
            </a:pPr>
            <a:r>
              <a:rPr lang="en-US" sz="1400" smtClean="0"/>
              <a:t>For the last few decades, fossil fuels have been a major inflationary factor across the global. Accepting some regional variances, oil, coal and gas prices have all been rising. Fossil fuels have been an inflationary force globally.</a:t>
            </a:r>
          </a:p>
          <a:p>
            <a:r>
              <a:rPr lang="en-US" sz="1400" smtClean="0"/>
              <a:t> </a:t>
            </a:r>
          </a:p>
          <a:p>
            <a:pPr>
              <a:buFont typeface="Wingdings" pitchFamily="2" charset="2"/>
              <a:buChar char="è"/>
            </a:pPr>
            <a:r>
              <a:rPr lang="en-US" sz="1400" smtClean="0"/>
              <a:t>Shale gas in the US has been revolutionary in its economic impact. However, at US$3-4/MMBTU – this is not reflective of world gas prices – US$15 in Japan &amp; US$10-12 in EU. Australia has been paying US$3-4, but is set to go to US$8 by 2016.</a:t>
            </a:r>
            <a:endParaRPr lang="en-AU" sz="1400" smtClean="0"/>
          </a:p>
        </p:txBody>
      </p:sp>
      <p:sp>
        <p:nvSpPr>
          <p:cNvPr id="8195" name="Slide Number Placeholder 3"/>
          <p:cNvSpPr>
            <a:spLocks noGrp="1"/>
          </p:cNvSpPr>
          <p:nvPr>
            <p:ph type="sldNum" sz="quarter" idx="5"/>
          </p:nvPr>
        </p:nvSpPr>
        <p:spPr>
          <a:noFill/>
        </p:spPr>
        <p:txBody>
          <a:bodyPr/>
          <a:lstStyle/>
          <a:p>
            <a:pPr defTabSz="933450"/>
            <a:fld id="{EE641333-5F10-42B1-B36F-75E13611DFC3}" type="slidenum">
              <a:rPr lang="en-US" smtClean="0"/>
              <a:pPr defTabSz="933450"/>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33450"/>
            <a:fld id="{89C1684F-45C3-428B-A219-E0BE9C67946C}" type="slidenum">
              <a:rPr lang="en-US" smtClean="0"/>
              <a:pPr defTabSz="933450"/>
              <a:t>20</a:t>
            </a:fld>
            <a:endParaRPr lang="en-US" smtClean="0"/>
          </a:p>
        </p:txBody>
      </p:sp>
      <p:sp>
        <p:nvSpPr>
          <p:cNvPr id="45058"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r>
              <a:rPr lang="en-US" sz="1400" smtClean="0"/>
              <a:t>The current FiT for wind is Rs4.6/kWh (US7.5c), only just above the current merchant rate that averages R4.5/kWh. So while solar is still at Rs7.7/kWh (albeit dropping fast), wholesale wind is cost competitive now. </a:t>
            </a:r>
          </a:p>
          <a:p>
            <a:endParaRPr lang="en-US" sz="1100" smtClean="0"/>
          </a:p>
          <a:p>
            <a:r>
              <a:rPr lang="en-US" sz="1400" smtClean="0"/>
              <a:t>Wind farm utilisation rates average 25%, so in line with the EU, but below US &amp; Brazil, probably reflective of a focus on low cost rather than best technology.</a:t>
            </a:r>
          </a:p>
          <a:p>
            <a:endParaRPr lang="en-US" sz="1100" smtClean="0"/>
          </a:p>
          <a:p>
            <a:r>
              <a:rPr lang="en-US" sz="1400" smtClean="0"/>
              <a:t>“Group captive schemes” are allowing PPAs with end users at higher FiTs.</a:t>
            </a:r>
          </a:p>
          <a:p>
            <a:endParaRPr lang="en-US" sz="1100" smtClean="0"/>
          </a:p>
          <a:p>
            <a:r>
              <a:rPr lang="en-US" sz="1400" smtClean="0"/>
              <a:t>Better still, most Indian PPAs are either fixed price, or fixed price with a small escalator as a % of CPI. As such, once a windfarm is built, the tariff is fixed for 20-25 years – deflationary!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AU" smtClean="0"/>
          </a:p>
        </p:txBody>
      </p:sp>
      <p:sp>
        <p:nvSpPr>
          <p:cNvPr id="47107" name="Slide Number Placeholder 3"/>
          <p:cNvSpPr>
            <a:spLocks noGrp="1"/>
          </p:cNvSpPr>
          <p:nvPr>
            <p:ph type="sldNum" sz="quarter" idx="5"/>
          </p:nvPr>
        </p:nvSpPr>
        <p:spPr>
          <a:noFill/>
        </p:spPr>
        <p:txBody>
          <a:bodyPr/>
          <a:lstStyle/>
          <a:p>
            <a:pPr defTabSz="933450"/>
            <a:fld id="{46E98ED2-FF99-42BC-BEF4-D86B977D7F0B}" type="slidenum">
              <a:rPr lang="en-US" smtClean="0"/>
              <a:pPr defTabSz="933450"/>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AU" smtClean="0"/>
          </a:p>
        </p:txBody>
      </p:sp>
      <p:sp>
        <p:nvSpPr>
          <p:cNvPr id="49155" name="Slide Number Placeholder 3"/>
          <p:cNvSpPr>
            <a:spLocks noGrp="1"/>
          </p:cNvSpPr>
          <p:nvPr>
            <p:ph type="sldNum" sz="quarter" idx="5"/>
          </p:nvPr>
        </p:nvSpPr>
        <p:spPr>
          <a:noFill/>
        </p:spPr>
        <p:txBody>
          <a:bodyPr/>
          <a:lstStyle/>
          <a:p>
            <a:pPr defTabSz="933450"/>
            <a:fld id="{F2DFCFA2-7A2B-4E53-9534-24F507EF9AF4}" type="slidenum">
              <a:rPr lang="en-US" smtClean="0"/>
              <a:pPr defTabSz="933450"/>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23</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24</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25</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26</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3450"/>
            <a:fld id="{22A4F0F3-6A8E-414A-8FD9-A81A65F638E7}" type="slidenum">
              <a:rPr lang="en-US" smtClean="0"/>
              <a:pPr defTabSz="933450"/>
              <a:t>27</a:t>
            </a:fld>
            <a:endParaRPr lang="en-US" smtClean="0"/>
          </a:p>
        </p:txBody>
      </p:sp>
      <p:sp>
        <p:nvSpPr>
          <p:cNvPr id="2867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So – when the generation system is viewed in terms of electricity production, the Indian system is predominantly coal fired.</a:t>
            </a:r>
          </a:p>
          <a:p>
            <a:pPr eaLnBrk="1" hangingPunct="1"/>
            <a:endParaRPr lang="en-US" smtClean="0"/>
          </a:p>
          <a:p>
            <a:pPr eaLnBrk="1" hangingPunct="1"/>
            <a:r>
              <a:rPr lang="en-US" smtClean="0"/>
              <a:t>Traditionally reliant on a domestic coal supply. But coal imports have doubled to 20% of India’s total thermal coal consumption in only 4 years due to an inability to overcome domestic production barriers.</a:t>
            </a:r>
          </a:p>
          <a:p>
            <a:pPr eaLnBrk="1" hangingPunct="1"/>
            <a:endParaRPr lang="en-US" smtClean="0"/>
          </a:p>
          <a:p>
            <a:pPr eaLnBrk="1" hangingPunct="1"/>
            <a:r>
              <a:rPr lang="en-US" smtClean="0"/>
              <a:t>For a number of reasons – from energy security, massive fossil fuel imports causing a CAD and hence depreciating currency, through to water stress and pollution, India needs to build its energy diversity.</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33450"/>
            <a:fld id="{80D32E9B-1F6F-4491-B95C-582DE922746B}" type="slidenum">
              <a:rPr lang="en-US" smtClean="0"/>
              <a:pPr defTabSz="933450"/>
              <a:t>28</a:t>
            </a:fld>
            <a:endParaRPr lang="en-US" smtClean="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a:t>
            </a:r>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p:spPr>
        <p:txBody>
          <a:bodyPr/>
          <a:lstStyle/>
          <a:p>
            <a:endParaRPr lang="en-US" smtClean="0"/>
          </a:p>
          <a:p>
            <a:r>
              <a:rPr lang="en-US" sz="1400" smtClean="0"/>
              <a:t>Deflation trends in renewable energy is driven by increasing economies of scale and continued technology improvements.</a:t>
            </a:r>
          </a:p>
          <a:p>
            <a:endParaRPr lang="en-US" sz="1400" smtClean="0"/>
          </a:p>
          <a:p>
            <a:r>
              <a:rPr lang="en-US" sz="1400" smtClean="0"/>
              <a:t>Deflation in the onshore wind sector is a long established trend spanning four decades. This chart details the learning curve, showing unit prices have fallen 7% with every doubling of installed capacity since 1970.</a:t>
            </a:r>
            <a:endParaRPr lang="en-AU" sz="1400" smtClean="0"/>
          </a:p>
          <a:p>
            <a:endParaRPr lang="en-AU" smtClean="0"/>
          </a:p>
        </p:txBody>
      </p:sp>
      <p:sp>
        <p:nvSpPr>
          <p:cNvPr id="10243" name="Slide Number Placeholder 3"/>
          <p:cNvSpPr>
            <a:spLocks noGrp="1"/>
          </p:cNvSpPr>
          <p:nvPr>
            <p:ph type="sldNum" sz="quarter" idx="5"/>
          </p:nvPr>
        </p:nvSpPr>
        <p:spPr>
          <a:noFill/>
        </p:spPr>
        <p:txBody>
          <a:bodyPr/>
          <a:lstStyle/>
          <a:p>
            <a:pPr defTabSz="933450"/>
            <a:fld id="{441B7FE1-F1D2-4805-81E3-B08CA42D336D}" type="slidenum">
              <a:rPr lang="en-US" smtClean="0"/>
              <a:pPr defTabSz="933450"/>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endParaRPr lang="en-US" smtClean="0"/>
          </a:p>
          <a:p>
            <a:r>
              <a:rPr lang="en-US" smtClean="0"/>
              <a:t>Solar has already achieved transformational technology progress, but more is still to come.</a:t>
            </a:r>
          </a:p>
          <a:p>
            <a:endParaRPr lang="en-US" smtClean="0"/>
          </a:p>
          <a:p>
            <a:r>
              <a:rPr lang="en-US" smtClean="0"/>
              <a:t>This chart comes from First Solar’s 3Q2013 result earlier this month. </a:t>
            </a:r>
          </a:p>
          <a:p>
            <a:endParaRPr lang="en-US" smtClean="0"/>
          </a:p>
          <a:p>
            <a:r>
              <a:rPr lang="en-US" smtClean="0"/>
              <a:t>First Solar is the largest solar firm in the world, and it focuses and dominates a niche in the solar market: a non-silicon based thin-film solar for utility scale projects. The grey dashed line details the significant technology improvements in terms of conversion efficiency of thin-film solar – rising from 13% at the end of 2012 to 14.0% today to a Corporate target of 17% by end 2016. Polysilicon based PV modules currently have a higher conversion efficiency of 15-16%, but First Solar expects to overtake PV by 2016 for higher temperature applications e.g. utility scale projects in the desert! </a:t>
            </a:r>
            <a:endParaRPr lang="en-AU" smtClean="0"/>
          </a:p>
        </p:txBody>
      </p:sp>
      <p:sp>
        <p:nvSpPr>
          <p:cNvPr id="12291" name="Slide Number Placeholder 3"/>
          <p:cNvSpPr>
            <a:spLocks noGrp="1"/>
          </p:cNvSpPr>
          <p:nvPr>
            <p:ph type="sldNum" sz="quarter" idx="5"/>
          </p:nvPr>
        </p:nvSpPr>
        <p:spPr>
          <a:noFill/>
        </p:spPr>
        <p:txBody>
          <a:bodyPr/>
          <a:lstStyle/>
          <a:p>
            <a:pPr defTabSz="933450"/>
            <a:fld id="{88E167FD-E60E-43CF-BC71-8F6D7450C47A}" type="slidenum">
              <a:rPr lang="en-US" smtClean="0"/>
              <a:pPr defTabSz="933450"/>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r>
              <a:rPr lang="en-US" smtClean="0"/>
              <a:t>I lifted this modelling from a Citigroup Equity Research report from earlier this year. Citi shows the combination of economies of scale and technology gain have seen solar costs / watt drop dramatically over time, but that this trend has accelerated in the last five years, suggesting a cost of a solar module might hit US$0.25-0.45/w by 2020 – giving an installed cost of well under US$1m/MW. Aggressive, but on track in the last three years.</a:t>
            </a:r>
          </a:p>
          <a:p>
            <a:endParaRPr lang="en-US" smtClean="0"/>
          </a:p>
          <a:p>
            <a:endParaRPr lang="en-AU" smtClean="0"/>
          </a:p>
        </p:txBody>
      </p:sp>
      <p:sp>
        <p:nvSpPr>
          <p:cNvPr id="14339" name="Slide Number Placeholder 3"/>
          <p:cNvSpPr>
            <a:spLocks noGrp="1"/>
          </p:cNvSpPr>
          <p:nvPr>
            <p:ph type="sldNum" sz="quarter" idx="5"/>
          </p:nvPr>
        </p:nvSpPr>
        <p:spPr>
          <a:noFill/>
        </p:spPr>
        <p:txBody>
          <a:bodyPr/>
          <a:lstStyle/>
          <a:p>
            <a:pPr defTabSz="933450"/>
            <a:fld id="{2AA3BA1E-0656-4A7D-88B5-AEFA2CD79151}" type="slidenum">
              <a:rPr lang="en-US" smtClean="0"/>
              <a:pPr defTabSz="933450"/>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r>
              <a:rPr lang="en-US" smtClean="0"/>
              <a:t>Last point on renewables being deflationary.</a:t>
            </a:r>
          </a:p>
          <a:p>
            <a:endParaRPr lang="en-US" smtClean="0"/>
          </a:p>
          <a:p>
            <a:r>
              <a:rPr lang="en-US" smtClean="0"/>
              <a:t>Installed cost on a rooftop in Australia over the last decade – already down to A$2m/MW in 2012.</a:t>
            </a:r>
          </a:p>
          <a:p>
            <a:endParaRPr lang="en-US" smtClean="0"/>
          </a:p>
          <a:p>
            <a:r>
              <a:rPr lang="en-US" smtClean="0"/>
              <a:t>Wind and Solar coupled with Hydro and Biomass are having a massive deflationary impact on the electricity sector. German wholesale electricity prices are at a decade low in 2013, same with Australia.</a:t>
            </a:r>
            <a:endParaRPr lang="en-AU" smtClean="0"/>
          </a:p>
        </p:txBody>
      </p:sp>
      <p:sp>
        <p:nvSpPr>
          <p:cNvPr id="16387" name="Slide Number Placeholder 3"/>
          <p:cNvSpPr>
            <a:spLocks noGrp="1"/>
          </p:cNvSpPr>
          <p:nvPr>
            <p:ph type="sldNum" sz="quarter" idx="5"/>
          </p:nvPr>
        </p:nvSpPr>
        <p:spPr>
          <a:noFill/>
        </p:spPr>
        <p:txBody>
          <a:bodyPr/>
          <a:lstStyle/>
          <a:p>
            <a:pPr defTabSz="933450"/>
            <a:fld id="{06B595A9-AFEF-49A6-8A58-9AB1E02A6F28}" type="slidenum">
              <a:rPr lang="en-US" smtClean="0"/>
              <a:pPr defTabSz="933450"/>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3450"/>
            <a:fld id="{C783F347-2FD5-4545-9D21-FC7177FDC460}" type="slidenum">
              <a:rPr lang="en-US" smtClean="0"/>
              <a:pPr defTabSz="933450"/>
              <a:t>7</a:t>
            </a:fld>
            <a:endParaRPr lang="en-US" smtClean="0"/>
          </a:p>
        </p:txBody>
      </p:sp>
      <p:sp>
        <p:nvSpPr>
          <p:cNvPr id="18434"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z="1400" smtClean="0"/>
              <a:t>The opportunity in renewable energy is enormous, and growing rapidly.</a:t>
            </a:r>
          </a:p>
          <a:p>
            <a:pPr eaLnBrk="1" hangingPunct="1"/>
            <a:endParaRPr lang="en-US" sz="1400" smtClean="0"/>
          </a:p>
          <a:p>
            <a:pPr eaLnBrk="1" hangingPunct="1"/>
            <a:r>
              <a:rPr lang="en-US" sz="1400" smtClean="0"/>
              <a:t>Almost 400 GW of solar and wind will be installed over 2011-2015 globally – over 500 GW if hydro is included.</a:t>
            </a:r>
          </a:p>
          <a:p>
            <a:pPr eaLnBrk="1" hangingPunct="1"/>
            <a:endParaRPr lang="en-US" sz="1400"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33450"/>
            <a:fld id="{086B3C39-A538-4F90-8D2E-3815203C1B95}" type="slidenum">
              <a:rPr lang="en-US" smtClean="0"/>
              <a:pPr defTabSz="933450"/>
              <a:t>8</a:t>
            </a:fld>
            <a:endParaRPr lang="en-US" smtClean="0"/>
          </a:p>
        </p:txBody>
      </p:sp>
      <p:sp>
        <p:nvSpPr>
          <p:cNvPr id="20482" name="Rectangle 2"/>
          <p:cNvSpPr>
            <a:spLocks noGrp="1" noRot="1" noChangeAspect="1" noChangeArrowheads="1" noTextEdit="1"/>
          </p:cNvSpPr>
          <p:nvPr>
            <p:ph type="sldImg"/>
          </p:nvPr>
        </p:nvSpPr>
        <p:spPr>
          <a:xfrm>
            <a:off x="3127375" y="511175"/>
            <a:ext cx="3684588" cy="2551113"/>
          </a:xfrm>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a:p>
            <a:pPr eaLnBrk="1" hangingPunct="1"/>
            <a:r>
              <a:rPr lang="en-US" smtClean="0"/>
              <a:t>The Indian power generation sector has seem profit margins smashed, balance sheets are generally badly over-leveraged and most participants are part-way through funding multi-billion dollar capacity expansions on projects that are uneconomic – struck on long term PPAs with only partial CPI indexation at rates around or below Rs3/kW - well below market rates, often rates below the cost of the coal inputs.</a:t>
            </a:r>
          </a:p>
          <a:p>
            <a:pPr eaLnBrk="1" hangingPunct="1"/>
            <a:endParaRPr lang="en-US" smtClean="0"/>
          </a:p>
          <a:p>
            <a:pPr eaLnBrk="1" hangingPunct="1"/>
            <a:r>
              <a:rPr lang="en-US" smtClean="0"/>
              <a:t>As a result, the sector has significantly underperformed the Indian market overall eg GVK -40% over two years, Adani Power down 60% in the same period.</a:t>
            </a:r>
          </a:p>
          <a:p>
            <a:pPr eaLnBrk="1" hangingPunct="1"/>
            <a:endParaRPr lang="en-US" smtClean="0"/>
          </a:p>
          <a:p>
            <a:pPr eaLnBrk="1" hangingPunct="1"/>
            <a:r>
              <a:rPr lang="en-US" smtClean="0"/>
              <a:t>Tata Power’s new 4GW Mundra coal-fired power station is losing money to the point where the group is talking about walking away from the facility, while China Light &amp; Power’s two Indian facilities – the 1.3 GW </a:t>
            </a:r>
            <a:r>
              <a:rPr lang="en-AU" smtClean="0"/>
              <a:t>Jhajjar </a:t>
            </a:r>
            <a:r>
              <a:rPr lang="en-US" smtClean="0"/>
              <a:t>coal-fired plant and the</a:t>
            </a:r>
            <a:r>
              <a:rPr lang="en-AU" smtClean="0"/>
              <a:t> 665MW gas-based power plant in Gujarat are both loss-making due primarily to fuel-supply constraints.</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a:p>
            <a:r>
              <a:rPr lang="en-US" smtClean="0"/>
              <a:t>The Reserve Bank of India is warning the banking sector to limit financing for the power generators.</a:t>
            </a:r>
          </a:p>
          <a:p>
            <a:endParaRPr lang="en-US" smtClean="0"/>
          </a:p>
          <a:p>
            <a:r>
              <a:rPr lang="en-US" smtClean="0"/>
              <a:t>To-date, this is a call that has been ignored, but clearly the domestic Indian banking sector cant afford to take on more troubled loan exposures to the fossil fuel generation sector.</a:t>
            </a:r>
            <a:endParaRPr lang="en-AU" smtClean="0"/>
          </a:p>
        </p:txBody>
      </p:sp>
      <p:sp>
        <p:nvSpPr>
          <p:cNvPr id="22531" name="Slide Number Placeholder 3"/>
          <p:cNvSpPr>
            <a:spLocks noGrp="1"/>
          </p:cNvSpPr>
          <p:nvPr>
            <p:ph type="sldNum" sz="quarter" idx="5"/>
          </p:nvPr>
        </p:nvSpPr>
        <p:spPr>
          <a:noFill/>
        </p:spPr>
        <p:txBody>
          <a:bodyPr/>
          <a:lstStyle/>
          <a:p>
            <a:pPr defTabSz="933450"/>
            <a:fld id="{F7014693-2426-466E-8AD8-F5AD11489F44}" type="slidenum">
              <a:rPr lang="en-US" smtClean="0"/>
              <a:pPr defTabSz="933450"/>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3989388" y="6521450"/>
            <a:ext cx="2063750" cy="188913"/>
          </a:xfrm>
          <a:prstGeom prst="rect">
            <a:avLst/>
          </a:prstGeom>
          <a:noFill/>
        </p:spPr>
        <p:txBody>
          <a:bodyPr wrap="none" lIns="95791" tIns="47895" rIns="95791" bIns="47895">
            <a:spAutoFit/>
          </a:bodyPr>
          <a:lstStyle/>
          <a:p>
            <a:pPr eaLnBrk="0" hangingPunct="0">
              <a:defRPr/>
            </a:pPr>
            <a:r>
              <a:rPr lang="en-AU" sz="600" dirty="0">
                <a:solidFill>
                  <a:schemeClr val="bg2"/>
                </a:solidFill>
                <a:latin typeface="+mn-lt"/>
                <a:cs typeface="+mn-cs"/>
              </a:rPr>
              <a:t>© Arkx Investment Management Pty Ltd, October 2013</a:t>
            </a:r>
            <a:endParaRPr lang="en-AU" sz="800" dirty="0">
              <a:solidFill>
                <a:schemeClr val="bg2"/>
              </a:solidFill>
              <a:latin typeface="Georgia" pitchFamily="18" charset="0"/>
              <a:cs typeface="+mn-cs"/>
            </a:endParaRPr>
          </a:p>
        </p:txBody>
      </p:sp>
      <p:pic>
        <p:nvPicPr>
          <p:cNvPr id="5" name="Picture 7" descr="Arkx_Logo_AIM_FINAL.jpg"/>
          <p:cNvPicPr>
            <a:picLocks noChangeAspect="1"/>
          </p:cNvPicPr>
          <p:nvPr userDrawn="1"/>
        </p:nvPicPr>
        <p:blipFill>
          <a:blip r:embed="rId2" cstate="print"/>
          <a:srcRect/>
          <a:stretch>
            <a:fillRect/>
          </a:stretch>
        </p:blipFill>
        <p:spPr bwMode="auto">
          <a:xfrm>
            <a:off x="273050" y="6275388"/>
            <a:ext cx="1438275" cy="488950"/>
          </a:xfrm>
          <a:prstGeom prst="rect">
            <a:avLst/>
          </a:prstGeom>
          <a:noFill/>
          <a:ln w="9525">
            <a:noFill/>
            <a:miter lim="800000"/>
            <a:headEnd/>
            <a:tailEnd/>
          </a:ln>
        </p:spPr>
      </p:pic>
      <p:sp>
        <p:nvSpPr>
          <p:cNvPr id="2" name="Title 1"/>
          <p:cNvSpPr>
            <a:spLocks noGrp="1"/>
          </p:cNvSpPr>
          <p:nvPr>
            <p:ph type="ctrTitle"/>
          </p:nvPr>
        </p:nvSpPr>
        <p:spPr>
          <a:xfrm>
            <a:off x="742950" y="2130426"/>
            <a:ext cx="8420101" cy="1470026"/>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1" y="3886200"/>
            <a:ext cx="6934200" cy="1752600"/>
          </a:xfrm>
        </p:spPr>
        <p:txBody>
          <a:bodyPr/>
          <a:lstStyle>
            <a:lvl1pPr marL="0" indent="0" algn="ctr">
              <a:buNone/>
              <a:defRPr/>
            </a:lvl1pPr>
            <a:lvl2pPr marL="478954" indent="0" algn="ctr">
              <a:buNone/>
              <a:defRPr/>
            </a:lvl2pPr>
            <a:lvl3pPr marL="957908" indent="0" algn="ctr">
              <a:buNone/>
              <a:defRPr/>
            </a:lvl3pPr>
            <a:lvl4pPr marL="1436861" indent="0" algn="ctr">
              <a:buNone/>
              <a:defRPr/>
            </a:lvl4pPr>
            <a:lvl5pPr marL="1915815" indent="0" algn="ctr">
              <a:buNone/>
              <a:defRPr/>
            </a:lvl5pPr>
            <a:lvl6pPr marL="2394770" indent="0" algn="ctr">
              <a:buNone/>
              <a:defRPr/>
            </a:lvl6pPr>
            <a:lvl7pPr marL="2873724" indent="0" algn="ctr">
              <a:buNone/>
              <a:defRPr/>
            </a:lvl7pPr>
            <a:lvl8pPr marL="3352678" indent="0" algn="ctr">
              <a:buNone/>
              <a:defRPr/>
            </a:lvl8pPr>
            <a:lvl9pPr marL="3831631" indent="0" algn="ctr">
              <a:buNone/>
              <a:defRPr/>
            </a:lvl9pPr>
          </a:lstStyle>
          <a:p>
            <a:r>
              <a:rPr lang="en-US" dirty="0" smtClean="0"/>
              <a:t>Click to edit Master subtitle style</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5791" tIns="47895" rIns="95791" bIns="478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4438" y="2060575"/>
            <a:ext cx="7929562" cy="4114800"/>
          </a:xfrm>
          <a:prstGeom prst="rect">
            <a:avLst/>
          </a:prstGeom>
          <a:noFill/>
          <a:ln w="9525">
            <a:noFill/>
            <a:miter lim="800000"/>
            <a:headEnd/>
            <a:tailEnd/>
          </a:ln>
        </p:spPr>
        <p:txBody>
          <a:bodyPr vert="horz" wrap="square" lIns="95791" tIns="47895" rIns="95791" bIns="478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5791" tIns="47895" rIns="95791" bIns="47895" numCol="1" anchor="t" anchorCtr="0" compatLnSpc="1">
            <a:prstTxWarp prst="textNoShape">
              <a:avLst/>
            </a:prstTxWarp>
          </a:bodyPr>
          <a:lstStyle>
            <a:lvl1pPr eaLnBrk="0" hangingPunct="0">
              <a:defRPr sz="1500" dirty="0">
                <a:cs typeface="+mn-cs"/>
              </a:defRPr>
            </a:lvl1pPr>
          </a:lstStyle>
          <a:p>
            <a:pPr>
              <a:defRPr/>
            </a:pPr>
            <a:endParaRPr lang="en-US"/>
          </a:p>
        </p:txBody>
      </p:sp>
      <p:sp>
        <p:nvSpPr>
          <p:cNvPr id="1031" name="Rectangle 7"/>
          <p:cNvSpPr>
            <a:spLocks noChangeArrowheads="1"/>
          </p:cNvSpPr>
          <p:nvPr/>
        </p:nvSpPr>
        <p:spPr bwMode="auto">
          <a:xfrm>
            <a:off x="7842250" y="6500813"/>
            <a:ext cx="2063750" cy="457200"/>
          </a:xfrm>
          <a:prstGeom prst="rect">
            <a:avLst/>
          </a:prstGeom>
          <a:noFill/>
          <a:ln w="9525">
            <a:noFill/>
            <a:miter lim="800000"/>
            <a:headEnd/>
            <a:tailEnd/>
          </a:ln>
        </p:spPr>
        <p:txBody>
          <a:bodyPr lIns="95791" tIns="47895" rIns="95791" bIns="47895"/>
          <a:lstStyle/>
          <a:p>
            <a:pPr algn="r" eaLnBrk="0" hangingPunct="0">
              <a:defRPr/>
            </a:pPr>
            <a:fld id="{630D4E02-23D0-4B3B-969C-31B688590606}" type="slidenum">
              <a:rPr lang="en-US" sz="1400">
                <a:solidFill>
                  <a:srgbClr val="B2B2B2"/>
                </a:solidFill>
                <a:cs typeface="+mn-cs"/>
              </a:rPr>
              <a:pPr algn="r" eaLnBrk="0" hangingPunct="0">
                <a:defRPr/>
              </a:pPr>
              <a:t>‹#›</a:t>
            </a:fld>
            <a:endParaRPr lang="en-US" sz="1400" dirty="0">
              <a:solidFill>
                <a:srgbClr val="B2B2B2"/>
              </a:solidFill>
              <a:cs typeface="+mn-cs"/>
            </a:endParaRPr>
          </a:p>
        </p:txBody>
      </p:sp>
    </p:spTree>
  </p:cSld>
  <p:clrMap bg1="lt1" tx1="dk1" bg2="lt2" tx2="dk2" accent1="accent1" accent2="accent2" accent3="accent3" accent4="accent4" accent5="accent5" accent6="accent6" hlink="hlink" folHlink="folHlink"/>
  <p:sldLayoutIdLst>
    <p:sldLayoutId id="2147483650" r:id="rId1"/>
  </p:sldLayoutIdLst>
  <p:hf sldNum="0" hdr="0" dt="0"/>
  <p:txStyles>
    <p:titleStyle>
      <a:lvl1pPr algn="ctr" rtl="0" eaLnBrk="0" fontAlgn="base" hangingPunct="0">
        <a:spcBef>
          <a:spcPct val="0"/>
        </a:spcBef>
        <a:spcAft>
          <a:spcPct val="0"/>
        </a:spcAft>
        <a:defRPr sz="4500">
          <a:solidFill>
            <a:schemeClr val="tx2"/>
          </a:solidFill>
          <a:latin typeface="+mj-lt"/>
          <a:ea typeface="+mj-ea"/>
          <a:cs typeface="+mj-cs"/>
        </a:defRPr>
      </a:lvl1pPr>
      <a:lvl2pPr algn="ctr" rtl="0" eaLnBrk="0" fontAlgn="base" hangingPunct="0">
        <a:spcBef>
          <a:spcPct val="0"/>
        </a:spcBef>
        <a:spcAft>
          <a:spcPct val="0"/>
        </a:spcAft>
        <a:defRPr sz="4500">
          <a:solidFill>
            <a:schemeClr val="tx2"/>
          </a:solidFill>
          <a:latin typeface="Arial" charset="0"/>
          <a:ea typeface="ＭＳ Ｐゴシック" pitchFamily="34" charset="-128"/>
        </a:defRPr>
      </a:lvl2pPr>
      <a:lvl3pPr algn="ctr" rtl="0" eaLnBrk="0" fontAlgn="base" hangingPunct="0">
        <a:spcBef>
          <a:spcPct val="0"/>
        </a:spcBef>
        <a:spcAft>
          <a:spcPct val="0"/>
        </a:spcAft>
        <a:defRPr sz="4500">
          <a:solidFill>
            <a:schemeClr val="tx2"/>
          </a:solidFill>
          <a:latin typeface="Arial" charset="0"/>
          <a:ea typeface="ＭＳ Ｐゴシック" pitchFamily="34" charset="-128"/>
        </a:defRPr>
      </a:lvl3pPr>
      <a:lvl4pPr algn="ctr" rtl="0" eaLnBrk="0" fontAlgn="base" hangingPunct="0">
        <a:spcBef>
          <a:spcPct val="0"/>
        </a:spcBef>
        <a:spcAft>
          <a:spcPct val="0"/>
        </a:spcAft>
        <a:defRPr sz="4500">
          <a:solidFill>
            <a:schemeClr val="tx2"/>
          </a:solidFill>
          <a:latin typeface="Arial" charset="0"/>
          <a:ea typeface="ＭＳ Ｐゴシック" pitchFamily="34" charset="-128"/>
        </a:defRPr>
      </a:lvl4pPr>
      <a:lvl5pPr algn="ctr" rtl="0" eaLnBrk="0" fontAlgn="base" hangingPunct="0">
        <a:spcBef>
          <a:spcPct val="0"/>
        </a:spcBef>
        <a:spcAft>
          <a:spcPct val="0"/>
        </a:spcAft>
        <a:defRPr sz="4500">
          <a:solidFill>
            <a:schemeClr val="tx2"/>
          </a:solidFill>
          <a:latin typeface="Arial" charset="0"/>
          <a:ea typeface="ＭＳ Ｐゴシック" pitchFamily="34" charset="-128"/>
        </a:defRPr>
      </a:lvl5pPr>
      <a:lvl6pPr marL="478954" algn="ctr" rtl="0" fontAlgn="base">
        <a:spcBef>
          <a:spcPct val="0"/>
        </a:spcBef>
        <a:spcAft>
          <a:spcPct val="0"/>
        </a:spcAft>
        <a:defRPr sz="4500">
          <a:solidFill>
            <a:schemeClr val="tx2"/>
          </a:solidFill>
          <a:latin typeface="Arial" charset="0"/>
          <a:ea typeface="ＭＳ Ｐゴシック" pitchFamily="34" charset="-128"/>
        </a:defRPr>
      </a:lvl6pPr>
      <a:lvl7pPr marL="957908" algn="ctr" rtl="0" fontAlgn="base">
        <a:spcBef>
          <a:spcPct val="0"/>
        </a:spcBef>
        <a:spcAft>
          <a:spcPct val="0"/>
        </a:spcAft>
        <a:defRPr sz="4500">
          <a:solidFill>
            <a:schemeClr val="tx2"/>
          </a:solidFill>
          <a:latin typeface="Arial" charset="0"/>
          <a:ea typeface="ＭＳ Ｐゴシック" pitchFamily="34" charset="-128"/>
        </a:defRPr>
      </a:lvl7pPr>
      <a:lvl8pPr marL="1436861" algn="ctr" rtl="0" fontAlgn="base">
        <a:spcBef>
          <a:spcPct val="0"/>
        </a:spcBef>
        <a:spcAft>
          <a:spcPct val="0"/>
        </a:spcAft>
        <a:defRPr sz="4500">
          <a:solidFill>
            <a:schemeClr val="tx2"/>
          </a:solidFill>
          <a:latin typeface="Arial" charset="0"/>
          <a:ea typeface="ＭＳ Ｐゴシック" pitchFamily="34" charset="-128"/>
        </a:defRPr>
      </a:lvl8pPr>
      <a:lvl9pPr marL="1915815" algn="ctr" rtl="0" fontAlgn="base">
        <a:spcBef>
          <a:spcPct val="0"/>
        </a:spcBef>
        <a:spcAft>
          <a:spcPct val="0"/>
        </a:spcAft>
        <a:defRPr sz="4500">
          <a:solidFill>
            <a:schemeClr val="tx2"/>
          </a:solidFill>
          <a:latin typeface="Arial" charset="0"/>
          <a:ea typeface="ＭＳ Ｐゴシック" pitchFamily="34" charset="-128"/>
        </a:defRPr>
      </a:lvl9pPr>
    </p:titleStyle>
    <p:bodyStyle>
      <a:lvl1pPr marL="358775" indent="-358775" algn="l" rtl="0" eaLnBrk="0" fontAlgn="base" hangingPunct="0">
        <a:spcBef>
          <a:spcPct val="20000"/>
        </a:spcBef>
        <a:spcAft>
          <a:spcPct val="0"/>
        </a:spcAft>
        <a:buChar char="•"/>
        <a:defRPr sz="3300">
          <a:solidFill>
            <a:schemeClr val="tx1"/>
          </a:solidFill>
          <a:latin typeface="+mn-lt"/>
          <a:ea typeface="+mn-ea"/>
          <a:cs typeface="+mn-cs"/>
        </a:defRPr>
      </a:lvl1pPr>
      <a:lvl2pPr marL="777875" indent="-298450" algn="l" rtl="0" eaLnBrk="0" fontAlgn="base" hangingPunct="0">
        <a:spcBef>
          <a:spcPct val="20000"/>
        </a:spcBef>
        <a:spcAft>
          <a:spcPct val="0"/>
        </a:spcAft>
        <a:buFont typeface="Wingdings" pitchFamily="2" charset="2"/>
        <a:buChar char="§"/>
        <a:defRPr sz="2900">
          <a:solidFill>
            <a:schemeClr val="tx1"/>
          </a:solidFill>
          <a:latin typeface="+mn-lt"/>
          <a:ea typeface="+mn-ea"/>
        </a:defRPr>
      </a:lvl2pPr>
      <a:lvl3pPr marL="1196975" indent="-238125" algn="l" rtl="0" eaLnBrk="0" fontAlgn="base" hangingPunct="0">
        <a:spcBef>
          <a:spcPct val="20000"/>
        </a:spcBef>
        <a:spcAft>
          <a:spcPct val="0"/>
        </a:spcAft>
        <a:buChar char="•"/>
        <a:defRPr sz="2500">
          <a:solidFill>
            <a:schemeClr val="tx1"/>
          </a:solidFill>
          <a:latin typeface="+mn-lt"/>
          <a:ea typeface="+mn-ea"/>
        </a:defRPr>
      </a:lvl3pPr>
      <a:lvl4pPr marL="1674813" indent="-238125" algn="l" rtl="0" eaLnBrk="0" fontAlgn="base" hangingPunct="0">
        <a:spcBef>
          <a:spcPct val="20000"/>
        </a:spcBef>
        <a:spcAft>
          <a:spcPct val="0"/>
        </a:spcAft>
        <a:buChar char="–"/>
        <a:defRPr sz="2100">
          <a:solidFill>
            <a:schemeClr val="tx1"/>
          </a:solidFill>
          <a:latin typeface="+mn-lt"/>
          <a:ea typeface="+mn-ea"/>
        </a:defRPr>
      </a:lvl4pPr>
      <a:lvl5pPr marL="2154238" indent="-238125" algn="l" rtl="0" eaLnBrk="0" fontAlgn="base" hangingPunct="0">
        <a:spcBef>
          <a:spcPct val="20000"/>
        </a:spcBef>
        <a:spcAft>
          <a:spcPct val="0"/>
        </a:spcAft>
        <a:buChar char="»"/>
        <a:defRPr sz="2100">
          <a:solidFill>
            <a:schemeClr val="tx1"/>
          </a:solidFill>
          <a:latin typeface="+mn-lt"/>
          <a:ea typeface="+mn-ea"/>
        </a:defRPr>
      </a:lvl5pPr>
      <a:lvl6pPr marL="2634246" indent="-239476" algn="l" rtl="0" fontAlgn="base">
        <a:spcBef>
          <a:spcPct val="20000"/>
        </a:spcBef>
        <a:spcAft>
          <a:spcPct val="0"/>
        </a:spcAft>
        <a:buChar char="»"/>
        <a:defRPr sz="2100">
          <a:solidFill>
            <a:schemeClr val="tx1"/>
          </a:solidFill>
          <a:latin typeface="+mn-lt"/>
          <a:ea typeface="+mn-ea"/>
        </a:defRPr>
      </a:lvl6pPr>
      <a:lvl7pPr marL="3113200" indent="-239476" algn="l" rtl="0" fontAlgn="base">
        <a:spcBef>
          <a:spcPct val="20000"/>
        </a:spcBef>
        <a:spcAft>
          <a:spcPct val="0"/>
        </a:spcAft>
        <a:buChar char="»"/>
        <a:defRPr sz="2100">
          <a:solidFill>
            <a:schemeClr val="tx1"/>
          </a:solidFill>
          <a:latin typeface="+mn-lt"/>
          <a:ea typeface="+mn-ea"/>
        </a:defRPr>
      </a:lvl7pPr>
      <a:lvl8pPr marL="3592155" indent="-239476" algn="l" rtl="0" fontAlgn="base">
        <a:spcBef>
          <a:spcPct val="20000"/>
        </a:spcBef>
        <a:spcAft>
          <a:spcPct val="0"/>
        </a:spcAft>
        <a:buChar char="»"/>
        <a:defRPr sz="2100">
          <a:solidFill>
            <a:schemeClr val="tx1"/>
          </a:solidFill>
          <a:latin typeface="+mn-lt"/>
          <a:ea typeface="+mn-ea"/>
        </a:defRPr>
      </a:lvl8pPr>
      <a:lvl9pPr marL="4071109" indent="-239476" algn="l" rtl="0" fontAlgn="base">
        <a:spcBef>
          <a:spcPct val="20000"/>
        </a:spcBef>
        <a:spcAft>
          <a:spcPct val="0"/>
        </a:spcAft>
        <a:buChar char="»"/>
        <a:defRPr sz="2100">
          <a:solidFill>
            <a:schemeClr val="tx1"/>
          </a:solidFill>
          <a:latin typeface="+mn-lt"/>
          <a:ea typeface="+mn-ea"/>
        </a:defRPr>
      </a:lvl9pPr>
    </p:bodyStyle>
    <p:otherStyle>
      <a:defPPr>
        <a:defRPr lang="en-US"/>
      </a:defPPr>
      <a:lvl1pPr marL="0" algn="l" defTabSz="957908" rtl="0" eaLnBrk="1" latinLnBrk="0" hangingPunct="1">
        <a:defRPr sz="1900" kern="1200">
          <a:solidFill>
            <a:schemeClr val="tx1"/>
          </a:solidFill>
          <a:latin typeface="+mn-lt"/>
          <a:ea typeface="+mn-ea"/>
          <a:cs typeface="+mn-cs"/>
        </a:defRPr>
      </a:lvl1pPr>
      <a:lvl2pPr marL="478954" algn="l" defTabSz="957908" rtl="0" eaLnBrk="1" latinLnBrk="0" hangingPunct="1">
        <a:defRPr sz="1900" kern="1200">
          <a:solidFill>
            <a:schemeClr val="tx1"/>
          </a:solidFill>
          <a:latin typeface="+mn-lt"/>
          <a:ea typeface="+mn-ea"/>
          <a:cs typeface="+mn-cs"/>
        </a:defRPr>
      </a:lvl2pPr>
      <a:lvl3pPr marL="957908" algn="l" defTabSz="957908" rtl="0" eaLnBrk="1" latinLnBrk="0" hangingPunct="1">
        <a:defRPr sz="1900" kern="1200">
          <a:solidFill>
            <a:schemeClr val="tx1"/>
          </a:solidFill>
          <a:latin typeface="+mn-lt"/>
          <a:ea typeface="+mn-ea"/>
          <a:cs typeface="+mn-cs"/>
        </a:defRPr>
      </a:lvl3pPr>
      <a:lvl4pPr marL="1436861" algn="l" defTabSz="957908" rtl="0" eaLnBrk="1" latinLnBrk="0" hangingPunct="1">
        <a:defRPr sz="1900" kern="1200">
          <a:solidFill>
            <a:schemeClr val="tx1"/>
          </a:solidFill>
          <a:latin typeface="+mn-lt"/>
          <a:ea typeface="+mn-ea"/>
          <a:cs typeface="+mn-cs"/>
        </a:defRPr>
      </a:lvl4pPr>
      <a:lvl5pPr marL="1915815" algn="l" defTabSz="957908" rtl="0" eaLnBrk="1" latinLnBrk="0" hangingPunct="1">
        <a:defRPr sz="1900" kern="1200">
          <a:solidFill>
            <a:schemeClr val="tx1"/>
          </a:solidFill>
          <a:latin typeface="+mn-lt"/>
          <a:ea typeface="+mn-ea"/>
          <a:cs typeface="+mn-cs"/>
        </a:defRPr>
      </a:lvl5pPr>
      <a:lvl6pPr marL="2394770" algn="l" defTabSz="957908" rtl="0" eaLnBrk="1" latinLnBrk="0" hangingPunct="1">
        <a:defRPr sz="1900" kern="1200">
          <a:solidFill>
            <a:schemeClr val="tx1"/>
          </a:solidFill>
          <a:latin typeface="+mn-lt"/>
          <a:ea typeface="+mn-ea"/>
          <a:cs typeface="+mn-cs"/>
        </a:defRPr>
      </a:lvl6pPr>
      <a:lvl7pPr marL="2873724" algn="l" defTabSz="957908" rtl="0" eaLnBrk="1" latinLnBrk="0" hangingPunct="1">
        <a:defRPr sz="1900" kern="1200">
          <a:solidFill>
            <a:schemeClr val="tx1"/>
          </a:solidFill>
          <a:latin typeface="+mn-lt"/>
          <a:ea typeface="+mn-ea"/>
          <a:cs typeface="+mn-cs"/>
        </a:defRPr>
      </a:lvl7pPr>
      <a:lvl8pPr marL="3352678" algn="l" defTabSz="957908" rtl="0" eaLnBrk="1" latinLnBrk="0" hangingPunct="1">
        <a:defRPr sz="1900" kern="1200">
          <a:solidFill>
            <a:schemeClr val="tx1"/>
          </a:solidFill>
          <a:latin typeface="+mn-lt"/>
          <a:ea typeface="+mn-ea"/>
          <a:cs typeface="+mn-cs"/>
        </a:defRPr>
      </a:lvl8pPr>
      <a:lvl9pPr marL="3831631" algn="l" defTabSz="95790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J:\Server\Templates &amp; Logos\Logos &amp; Graphics\Arkx Investment Management\Arkx_Logo_AIM_FINAL.jpg"/>
          <p:cNvPicPr>
            <a:picLocks noChangeAspect="1" noChangeArrowheads="1"/>
          </p:cNvPicPr>
          <p:nvPr/>
        </p:nvPicPr>
        <p:blipFill>
          <a:blip r:embed="rId3" cstate="print"/>
          <a:srcRect/>
          <a:stretch>
            <a:fillRect/>
          </a:stretch>
        </p:blipFill>
        <p:spPr bwMode="auto">
          <a:xfrm>
            <a:off x="25400" y="6076950"/>
            <a:ext cx="2479675" cy="750888"/>
          </a:xfrm>
          <a:prstGeom prst="rect">
            <a:avLst/>
          </a:prstGeom>
          <a:noFill/>
          <a:ln w="9525">
            <a:noFill/>
            <a:miter lim="800000"/>
            <a:headEnd/>
            <a:tailEnd/>
          </a:ln>
        </p:spPr>
      </p:pic>
      <p:sp>
        <p:nvSpPr>
          <p:cNvPr id="5" name="Text Box 8"/>
          <p:cNvSpPr txBox="1">
            <a:spLocks noChangeArrowheads="1"/>
          </p:cNvSpPr>
          <p:nvPr/>
        </p:nvSpPr>
        <p:spPr bwMode="auto">
          <a:xfrm>
            <a:off x="2717800" y="5589588"/>
            <a:ext cx="7004050" cy="773112"/>
          </a:xfrm>
          <a:prstGeom prst="rect">
            <a:avLst/>
          </a:prstGeom>
          <a:noFill/>
          <a:ln w="9525">
            <a:noFill/>
            <a:miter lim="800000"/>
            <a:headEnd/>
            <a:tailEnd/>
          </a:ln>
        </p:spPr>
        <p:txBody>
          <a:bodyPr lIns="95791" tIns="47895" rIns="95791" bIns="47895">
            <a:spAutoFit/>
          </a:bodyPr>
          <a:lstStyle/>
          <a:p>
            <a:pPr algn="r" eaLnBrk="0" hangingPunct="0">
              <a:defRPr/>
            </a:pPr>
            <a:r>
              <a:rPr lang="en-US" sz="2200" b="1" dirty="0">
                <a:solidFill>
                  <a:srgbClr val="00B0F0"/>
                </a:solidFill>
                <a:latin typeface="+mj-lt"/>
                <a:cs typeface="Calibri"/>
              </a:rPr>
              <a:t>Tim Buckley - Arkx Clean Energy Presentation</a:t>
            </a:r>
          </a:p>
          <a:p>
            <a:pPr algn="r" eaLnBrk="0" hangingPunct="0">
              <a:defRPr/>
            </a:pPr>
            <a:r>
              <a:rPr lang="en-US" sz="2200" b="1" dirty="0">
                <a:solidFill>
                  <a:srgbClr val="00B0F0"/>
                </a:solidFill>
                <a:latin typeface="+mj-lt"/>
                <a:cs typeface="Calibri"/>
              </a:rPr>
              <a:t>NY Society of Security Analysts </a:t>
            </a:r>
            <a:r>
              <a:rPr lang="en-US" sz="2200" b="1" dirty="0">
                <a:solidFill>
                  <a:srgbClr val="00B0F0"/>
                </a:solidFill>
                <a:latin typeface="+mj-lt"/>
                <a:cs typeface="Calibri"/>
                <a:sym typeface="Symbol"/>
              </a:rPr>
              <a:t></a:t>
            </a:r>
            <a:r>
              <a:rPr lang="en-US" sz="2200" b="1" dirty="0">
                <a:solidFill>
                  <a:srgbClr val="00B0F0"/>
                </a:solidFill>
                <a:latin typeface="+mj-lt"/>
                <a:cs typeface="Calibri"/>
              </a:rPr>
              <a:t> November 2013 </a:t>
            </a:r>
            <a:r>
              <a:rPr lang="en-US" sz="2200" dirty="0">
                <a:solidFill>
                  <a:srgbClr val="00B0F0"/>
                </a:solidFill>
                <a:latin typeface="+mj-lt"/>
                <a:cs typeface="Calibri"/>
              </a:rPr>
              <a:t> </a:t>
            </a:r>
          </a:p>
        </p:txBody>
      </p:sp>
      <p:pic>
        <p:nvPicPr>
          <p:cNvPr id="5123" name="Picture 12" descr="ARKX_home_large.jpg"/>
          <p:cNvPicPr>
            <a:picLocks noChangeAspect="1"/>
          </p:cNvPicPr>
          <p:nvPr/>
        </p:nvPicPr>
        <p:blipFill>
          <a:blip r:embed="rId4" cstate="print"/>
          <a:srcRect t="17126" b="7735"/>
          <a:stretch>
            <a:fillRect/>
          </a:stretch>
        </p:blipFill>
        <p:spPr bwMode="auto">
          <a:xfrm>
            <a:off x="-4763" y="404813"/>
            <a:ext cx="9921876"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20750" y="227013"/>
            <a:ext cx="8267700" cy="71120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a:solidFill>
                  <a:srgbClr val="00B0F0"/>
                </a:solidFill>
                <a:cs typeface="+mn-cs"/>
              </a:rPr>
              <a:t>India needs a stronger, more diverse electricity system </a:t>
            </a:r>
            <a:r>
              <a:rPr lang="en-US" sz="1800" b="1" dirty="0">
                <a:solidFill>
                  <a:schemeClr val="accent4"/>
                </a:solidFill>
                <a:cs typeface="+mn-cs"/>
              </a:rPr>
              <a:t>(Electricity Capacity, as at Jan’2013)</a:t>
            </a:r>
            <a:endParaRPr lang="en-US" sz="2000" b="1" dirty="0">
              <a:solidFill>
                <a:schemeClr val="accent4"/>
              </a:solidFill>
              <a:latin typeface="+mn-lt"/>
              <a:cs typeface="+mn-cs"/>
            </a:endParaRPr>
          </a:p>
        </p:txBody>
      </p:sp>
      <p:pic>
        <p:nvPicPr>
          <p:cNvPr id="23554" name="Picture 2"/>
          <p:cNvPicPr>
            <a:picLocks noChangeAspect="1" noChangeArrowheads="1"/>
          </p:cNvPicPr>
          <p:nvPr/>
        </p:nvPicPr>
        <p:blipFill>
          <a:blip r:embed="rId3" cstate="print"/>
          <a:srcRect/>
          <a:stretch>
            <a:fillRect/>
          </a:stretch>
        </p:blipFill>
        <p:spPr bwMode="auto">
          <a:xfrm>
            <a:off x="1065213" y="1566863"/>
            <a:ext cx="7308850" cy="409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97013" y="227013"/>
            <a:ext cx="6696075" cy="465137"/>
          </a:xfrm>
          <a:prstGeom prst="rect">
            <a:avLst/>
          </a:prstGeom>
          <a:noFill/>
          <a:ln w="9525">
            <a:noFill/>
            <a:miter lim="800000"/>
            <a:headEnd/>
            <a:tailEnd/>
          </a:ln>
        </p:spPr>
        <p:txBody>
          <a:bodyPr lIns="95791" tIns="47895" rIns="95791" bIns="47895">
            <a:spAutoFit/>
          </a:bodyPr>
          <a:lstStyle/>
          <a:p>
            <a:pPr eaLnBrk="0" hangingPunct="0">
              <a:defRPr/>
            </a:pPr>
            <a:r>
              <a:rPr lang="en-US" sz="2400" b="1" dirty="0">
                <a:solidFill>
                  <a:srgbClr val="00B0F0"/>
                </a:solidFill>
                <a:cs typeface="+mn-cs"/>
              </a:rPr>
              <a:t>Gas-fired electricity sector is not delivering</a:t>
            </a:r>
            <a:endParaRPr lang="en-US" sz="2400" b="1" dirty="0">
              <a:solidFill>
                <a:srgbClr val="00B0F0"/>
              </a:solidFill>
              <a:latin typeface="+mn-lt"/>
              <a:cs typeface="+mn-cs"/>
            </a:endParaRPr>
          </a:p>
        </p:txBody>
      </p:sp>
      <p:pic>
        <p:nvPicPr>
          <p:cNvPr id="25602" name="Picture 6"/>
          <p:cNvPicPr>
            <a:picLocks noChangeAspect="1" noChangeArrowheads="1"/>
          </p:cNvPicPr>
          <p:nvPr/>
        </p:nvPicPr>
        <p:blipFill>
          <a:blip r:embed="rId3" cstate="print"/>
          <a:srcRect/>
          <a:stretch>
            <a:fillRect/>
          </a:stretch>
        </p:blipFill>
        <p:spPr bwMode="auto">
          <a:xfrm>
            <a:off x="992188" y="1319213"/>
            <a:ext cx="7993062" cy="455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064567" y="1268760"/>
          <a:ext cx="7488833"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631825" y="227013"/>
            <a:ext cx="8269288" cy="71120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a:solidFill>
                  <a:srgbClr val="00B0F0"/>
                </a:solidFill>
                <a:cs typeface="+mn-cs"/>
              </a:rPr>
              <a:t>India needs a stronger, more diverse electricity system</a:t>
            </a:r>
          </a:p>
          <a:p>
            <a:pPr algn="ctr" eaLnBrk="0" hangingPunct="0">
              <a:defRPr/>
            </a:pPr>
            <a:r>
              <a:rPr lang="en-US" sz="1800" b="1" dirty="0">
                <a:solidFill>
                  <a:schemeClr val="accent4"/>
                </a:solidFill>
                <a:latin typeface="+mn-lt"/>
                <a:cs typeface="+mn-cs"/>
              </a:rPr>
              <a:t>(Electricity production rather than capacity)</a:t>
            </a:r>
            <a:endParaRPr lang="en-US" sz="1600" b="1" dirty="0">
              <a:solidFill>
                <a:schemeClr val="accent4"/>
              </a:solidFill>
              <a:latin typeface="+mn-lt"/>
              <a:cs typeface="+mn-cs"/>
            </a:endParaRPr>
          </a:p>
        </p:txBody>
      </p:sp>
      <p:pic>
        <p:nvPicPr>
          <p:cNvPr id="27651" name="Picture 3"/>
          <p:cNvPicPr>
            <a:picLocks noChangeAspect="1" noChangeArrowheads="1"/>
          </p:cNvPicPr>
          <p:nvPr/>
        </p:nvPicPr>
        <p:blipFill>
          <a:blip r:embed="rId4" cstate="print"/>
          <a:srcRect/>
          <a:stretch>
            <a:fillRect/>
          </a:stretch>
        </p:blipFill>
        <p:spPr bwMode="auto">
          <a:xfrm>
            <a:off x="1352550" y="1482725"/>
            <a:ext cx="7040563"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849313" y="227013"/>
            <a:ext cx="7920037" cy="465137"/>
          </a:xfrm>
          <a:prstGeom prst="rect">
            <a:avLst/>
          </a:prstGeom>
          <a:noFill/>
          <a:ln w="9525">
            <a:noFill/>
            <a:miter lim="800000"/>
            <a:headEnd/>
            <a:tailEnd/>
          </a:ln>
        </p:spPr>
        <p:txBody>
          <a:bodyPr lIns="95791" tIns="47895" rIns="95791" bIns="47895">
            <a:spAutoFit/>
          </a:bodyPr>
          <a:lstStyle/>
          <a:p>
            <a:pPr eaLnBrk="0" hangingPunct="0">
              <a:defRPr/>
            </a:pPr>
            <a:r>
              <a:rPr lang="en-US" sz="2400" b="1" dirty="0">
                <a:solidFill>
                  <a:srgbClr val="00B0F0"/>
                </a:solidFill>
                <a:cs typeface="+mn-cs"/>
              </a:rPr>
              <a:t>#3. Indian non-thermal electricity capacity is building</a:t>
            </a:r>
            <a:endParaRPr lang="en-US" sz="2400" b="1" dirty="0">
              <a:solidFill>
                <a:srgbClr val="00B0F0"/>
              </a:solidFill>
              <a:latin typeface="+mn-lt"/>
              <a:cs typeface="+mn-cs"/>
            </a:endParaRPr>
          </a:p>
        </p:txBody>
      </p:sp>
      <p:pic>
        <p:nvPicPr>
          <p:cNvPr id="29698" name="Picture 2"/>
          <p:cNvPicPr>
            <a:picLocks noChangeAspect="1" noChangeArrowheads="1"/>
          </p:cNvPicPr>
          <p:nvPr/>
        </p:nvPicPr>
        <p:blipFill>
          <a:blip r:embed="rId3" cstate="print"/>
          <a:srcRect/>
          <a:stretch>
            <a:fillRect/>
          </a:stretch>
        </p:blipFill>
        <p:spPr bwMode="auto">
          <a:xfrm>
            <a:off x="1065213" y="1260475"/>
            <a:ext cx="7488237" cy="4511675"/>
          </a:xfrm>
          <a:prstGeom prst="rect">
            <a:avLst/>
          </a:prstGeom>
          <a:noFill/>
          <a:ln w="9525">
            <a:noFill/>
            <a:miter lim="800000"/>
            <a:headEnd/>
            <a:tailEnd/>
          </a:ln>
        </p:spPr>
      </p:pic>
      <p:sp>
        <p:nvSpPr>
          <p:cNvPr id="4" name="TextBox 3"/>
          <p:cNvSpPr txBox="1"/>
          <p:nvPr/>
        </p:nvSpPr>
        <p:spPr>
          <a:xfrm>
            <a:off x="1065213" y="5949280"/>
            <a:ext cx="4391843" cy="276999"/>
          </a:xfrm>
          <a:prstGeom prst="rect">
            <a:avLst/>
          </a:prstGeom>
          <a:noFill/>
        </p:spPr>
        <p:txBody>
          <a:bodyPr wrap="square" rtlCol="0">
            <a:spAutoFit/>
          </a:bodyPr>
          <a:lstStyle/>
          <a:p>
            <a:r>
              <a:rPr lang="en-AU" sz="1200" i="1" dirty="0" smtClean="0"/>
              <a:t>Source: BP Statistical Review of World Energy June 2013</a:t>
            </a:r>
            <a:endParaRPr lang="en-AU" sz="12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04813"/>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#3. India – An electricity capacity transformation is possible</a:t>
            </a:r>
          </a:p>
          <a:p>
            <a:pPr algn="ctr" eaLnBrk="0" hangingPunct="0">
              <a:defRPr/>
            </a:pPr>
            <a:r>
              <a:rPr lang="en-US" sz="2000" b="1" dirty="0">
                <a:solidFill>
                  <a:srgbClr val="00B0F0"/>
                </a:solidFill>
                <a:latin typeface="+mn-lt"/>
                <a:cs typeface="+mn-cs"/>
              </a:rPr>
              <a:t>India is already the #5 wind market in the world</a:t>
            </a:r>
          </a:p>
        </p:txBody>
      </p:sp>
      <p:pic>
        <p:nvPicPr>
          <p:cNvPr id="31746" name="Picture 2"/>
          <p:cNvPicPr>
            <a:picLocks noChangeAspect="1" noChangeArrowheads="1"/>
          </p:cNvPicPr>
          <p:nvPr/>
        </p:nvPicPr>
        <p:blipFill>
          <a:blip r:embed="rId3" cstate="print"/>
          <a:srcRect/>
          <a:stretch>
            <a:fillRect/>
          </a:stretch>
        </p:blipFill>
        <p:spPr bwMode="auto">
          <a:xfrm>
            <a:off x="560388" y="1773238"/>
            <a:ext cx="8964612" cy="2844800"/>
          </a:xfrm>
          <a:prstGeom prst="rect">
            <a:avLst/>
          </a:prstGeom>
          <a:noFill/>
          <a:ln w="9525">
            <a:noFill/>
            <a:miter lim="800000"/>
            <a:headEnd/>
            <a:tailEnd/>
          </a:ln>
        </p:spPr>
      </p:pic>
      <p:sp>
        <p:nvSpPr>
          <p:cNvPr id="5" name="TextBox 4"/>
          <p:cNvSpPr txBox="1"/>
          <p:nvPr/>
        </p:nvSpPr>
        <p:spPr>
          <a:xfrm>
            <a:off x="560388" y="4869160"/>
            <a:ext cx="4608636" cy="276999"/>
          </a:xfrm>
          <a:prstGeom prst="rect">
            <a:avLst/>
          </a:prstGeom>
          <a:noFill/>
        </p:spPr>
        <p:txBody>
          <a:bodyPr wrap="square" rtlCol="0">
            <a:spAutoFit/>
          </a:bodyPr>
          <a:lstStyle/>
          <a:p>
            <a:r>
              <a:rPr lang="en-US" sz="1200" i="1" dirty="0" smtClean="0"/>
              <a:t>Source:  WWEA </a:t>
            </a:r>
            <a:r>
              <a:rPr lang="en-US" sz="1200" i="1" dirty="0" err="1" smtClean="0"/>
              <a:t>actuals</a:t>
            </a:r>
            <a:r>
              <a:rPr lang="en-US" sz="1200" i="1" dirty="0" smtClean="0"/>
              <a:t>, Arkx Investment Management estimates </a:t>
            </a:r>
            <a:endParaRPr lang="en-AU" sz="12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04813"/>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#3. India – An electricity capacity transformation is possible</a:t>
            </a:r>
          </a:p>
          <a:p>
            <a:pPr algn="ctr" eaLnBrk="0" hangingPunct="0">
              <a:defRPr/>
            </a:pPr>
            <a:r>
              <a:rPr lang="en-US" sz="2000" b="1" dirty="0">
                <a:solidFill>
                  <a:srgbClr val="00B0F0"/>
                </a:solidFill>
                <a:latin typeface="+mn-lt"/>
                <a:cs typeface="+mn-cs"/>
              </a:rPr>
              <a:t>India is already the #5 wind market in the world</a:t>
            </a:r>
          </a:p>
        </p:txBody>
      </p:sp>
      <p:pic>
        <p:nvPicPr>
          <p:cNvPr id="33794" name="Picture 2"/>
          <p:cNvPicPr>
            <a:picLocks noChangeAspect="1" noChangeArrowheads="1"/>
          </p:cNvPicPr>
          <p:nvPr/>
        </p:nvPicPr>
        <p:blipFill>
          <a:blip r:embed="rId3" cstate="print"/>
          <a:srcRect/>
          <a:stretch>
            <a:fillRect/>
          </a:stretch>
        </p:blipFill>
        <p:spPr bwMode="auto">
          <a:xfrm>
            <a:off x="560388" y="1773238"/>
            <a:ext cx="8964612" cy="2844800"/>
          </a:xfrm>
          <a:prstGeom prst="rect">
            <a:avLst/>
          </a:prstGeom>
          <a:noFill/>
          <a:ln w="9525">
            <a:noFill/>
            <a:miter lim="800000"/>
            <a:headEnd/>
            <a:tailEnd/>
          </a:ln>
        </p:spPr>
      </p:pic>
      <p:sp>
        <p:nvSpPr>
          <p:cNvPr id="33795" name="Octagon 7"/>
          <p:cNvSpPr>
            <a:spLocks noChangeArrowheads="1"/>
          </p:cNvSpPr>
          <p:nvPr/>
        </p:nvSpPr>
        <p:spPr bwMode="auto">
          <a:xfrm>
            <a:off x="8266113" y="3068638"/>
            <a:ext cx="503237" cy="431800"/>
          </a:xfrm>
          <a:prstGeom prst="octagon">
            <a:avLst>
              <a:gd name="adj" fmla="val 29287"/>
            </a:avLst>
          </a:prstGeom>
          <a:noFill/>
          <a:ln w="28575" algn="ctr">
            <a:solidFill>
              <a:srgbClr val="006600"/>
            </a:solidFill>
            <a:round/>
            <a:headEnd/>
            <a:tailEnd/>
          </a:ln>
        </p:spPr>
        <p:txBody>
          <a:bodyPr/>
          <a:lstStyle/>
          <a:p>
            <a:pPr eaLnBrk="0" hangingPunct="0"/>
            <a:endParaRPr lang="en-AU" sz="2400"/>
          </a:p>
        </p:txBody>
      </p:sp>
      <p:cxnSp>
        <p:nvCxnSpPr>
          <p:cNvPr id="33796" name="Straight Arrow Connector 9"/>
          <p:cNvCxnSpPr>
            <a:cxnSpLocks noChangeShapeType="1"/>
          </p:cNvCxnSpPr>
          <p:nvPr/>
        </p:nvCxnSpPr>
        <p:spPr bwMode="auto">
          <a:xfrm>
            <a:off x="4953000" y="1147763"/>
            <a:ext cx="3313113" cy="1920875"/>
          </a:xfrm>
          <a:prstGeom prst="straightConnector1">
            <a:avLst/>
          </a:prstGeom>
          <a:noFill/>
          <a:ln w="9525" algn="ctr">
            <a:solidFill>
              <a:schemeClr val="tx1"/>
            </a:solidFill>
            <a:round/>
            <a:headEnd/>
            <a:tailEnd type="arrow" w="med" len="med"/>
          </a:ln>
        </p:spPr>
      </p:cxnSp>
      <p:sp>
        <p:nvSpPr>
          <p:cNvPr id="6" name="TextBox 5"/>
          <p:cNvSpPr txBox="1"/>
          <p:nvPr/>
        </p:nvSpPr>
        <p:spPr>
          <a:xfrm>
            <a:off x="560388" y="4869160"/>
            <a:ext cx="4608636" cy="276999"/>
          </a:xfrm>
          <a:prstGeom prst="rect">
            <a:avLst/>
          </a:prstGeom>
          <a:noFill/>
        </p:spPr>
        <p:txBody>
          <a:bodyPr wrap="square" rtlCol="0">
            <a:spAutoFit/>
          </a:bodyPr>
          <a:lstStyle/>
          <a:p>
            <a:r>
              <a:rPr lang="en-US" sz="1200" i="1" dirty="0" smtClean="0"/>
              <a:t>Source:  WWEA </a:t>
            </a:r>
            <a:r>
              <a:rPr lang="en-US" sz="1200" i="1" dirty="0" err="1" smtClean="0"/>
              <a:t>actuals</a:t>
            </a:r>
            <a:r>
              <a:rPr lang="en-US" sz="1200" i="1" dirty="0" smtClean="0"/>
              <a:t>, Arkx Investment Management estimates </a:t>
            </a:r>
            <a:endParaRPr lang="en-AU" sz="1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04813"/>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#3. India – An electricity capacity transformation is possible</a:t>
            </a:r>
          </a:p>
          <a:p>
            <a:pPr algn="ctr" eaLnBrk="0" hangingPunct="0">
              <a:defRPr/>
            </a:pPr>
            <a:r>
              <a:rPr lang="en-US" sz="2000" b="1" dirty="0">
                <a:solidFill>
                  <a:srgbClr val="00B0F0"/>
                </a:solidFill>
                <a:latin typeface="+mn-lt"/>
                <a:cs typeface="+mn-cs"/>
              </a:rPr>
              <a:t>India’s solar capacity is rising, but a long way to go</a:t>
            </a:r>
          </a:p>
        </p:txBody>
      </p:sp>
      <p:pic>
        <p:nvPicPr>
          <p:cNvPr id="35842" name="Picture 4"/>
          <p:cNvPicPr>
            <a:picLocks noChangeAspect="1" noChangeArrowheads="1"/>
          </p:cNvPicPr>
          <p:nvPr/>
        </p:nvPicPr>
        <p:blipFill>
          <a:blip r:embed="rId3" cstate="print"/>
          <a:srcRect/>
          <a:stretch>
            <a:fillRect/>
          </a:stretch>
        </p:blipFill>
        <p:spPr bwMode="auto">
          <a:xfrm>
            <a:off x="1281113" y="1484313"/>
            <a:ext cx="7343775" cy="4554537"/>
          </a:xfrm>
          <a:prstGeom prst="rect">
            <a:avLst/>
          </a:prstGeom>
          <a:noFill/>
          <a:ln w="9525">
            <a:noFill/>
            <a:miter lim="800000"/>
            <a:headEnd/>
            <a:tailEnd/>
          </a:ln>
        </p:spPr>
      </p:pic>
      <p:cxnSp>
        <p:nvCxnSpPr>
          <p:cNvPr id="35843" name="Straight Arrow Connector 21"/>
          <p:cNvCxnSpPr>
            <a:cxnSpLocks noChangeShapeType="1"/>
          </p:cNvCxnSpPr>
          <p:nvPr/>
        </p:nvCxnSpPr>
        <p:spPr bwMode="auto">
          <a:xfrm>
            <a:off x="3440113" y="1147763"/>
            <a:ext cx="3889375" cy="35052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34975"/>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#4. India – An electricity system transformation is possible</a:t>
            </a:r>
          </a:p>
          <a:p>
            <a:pPr algn="ctr" eaLnBrk="0" hangingPunct="0">
              <a:defRPr/>
            </a:pPr>
            <a:r>
              <a:rPr lang="en-US" sz="2000" b="1" dirty="0">
                <a:solidFill>
                  <a:srgbClr val="00B0F0"/>
                </a:solidFill>
                <a:latin typeface="+mn-lt"/>
                <a:cs typeface="+mn-cs"/>
              </a:rPr>
              <a:t>a. The Government is willing</a:t>
            </a:r>
          </a:p>
        </p:txBody>
      </p:sp>
      <p:sp>
        <p:nvSpPr>
          <p:cNvPr id="37890" name="Subtitle 2"/>
          <p:cNvSpPr>
            <a:spLocks noGrp="1"/>
          </p:cNvSpPr>
          <p:nvPr>
            <p:ph type="subTitle" idx="1"/>
          </p:nvPr>
        </p:nvSpPr>
        <p:spPr>
          <a:xfrm>
            <a:off x="1485900" y="1700213"/>
            <a:ext cx="6934200" cy="4249737"/>
          </a:xfrm>
        </p:spPr>
        <p:txBody>
          <a:bodyPr/>
          <a:lstStyle/>
          <a:p>
            <a:pPr algn="l">
              <a:buFont typeface="Wingdings" pitchFamily="2" charset="2"/>
              <a:buChar char="§"/>
            </a:pPr>
            <a:r>
              <a:rPr lang="en-US" sz="1600" dirty="0" smtClean="0"/>
              <a:t> Ministry of New and Renewable Energy</a:t>
            </a:r>
          </a:p>
          <a:p>
            <a:pPr algn="l">
              <a:buFont typeface="Wingdings" pitchFamily="2" charset="2"/>
              <a:buChar char="§"/>
            </a:pPr>
            <a:endParaRPr lang="en-US" sz="1600" dirty="0" smtClean="0"/>
          </a:p>
          <a:p>
            <a:pPr algn="l">
              <a:buFont typeface="Wingdings" pitchFamily="2" charset="2"/>
              <a:buChar char="§"/>
            </a:pPr>
            <a:r>
              <a:rPr lang="en-US" sz="1600" dirty="0" smtClean="0"/>
              <a:t>Solar – target to raise total installs 8-fold by 2017, and is considering a upfront cash grant system of 30-40% of total capital cost, like the US. Talk of over 2 GW of solar installs in 2014.</a:t>
            </a:r>
          </a:p>
          <a:p>
            <a:pPr algn="l">
              <a:buFont typeface="Wingdings" pitchFamily="2" charset="2"/>
              <a:buChar char="§"/>
            </a:pPr>
            <a:endParaRPr lang="en-US" sz="1600" dirty="0" smtClean="0"/>
          </a:p>
          <a:p>
            <a:pPr marL="477838" lvl="1" algn="l">
              <a:buFont typeface="Wingdings" pitchFamily="2" charset="2"/>
              <a:buChar char="§"/>
            </a:pPr>
            <a:r>
              <a:rPr lang="en-US" sz="1400" dirty="0" smtClean="0"/>
              <a:t>solar FiTs down 63% in just three years, with current tariffs average at Rs7.7/kWh, with some under Rs6/kWh</a:t>
            </a:r>
          </a:p>
          <a:p>
            <a:pPr algn="l">
              <a:buFont typeface="Wingdings" pitchFamily="2" charset="2"/>
              <a:buChar char="§"/>
            </a:pPr>
            <a:endParaRPr lang="en-US" sz="1600" dirty="0" smtClean="0"/>
          </a:p>
          <a:p>
            <a:pPr algn="l">
              <a:buFont typeface="Wingdings" pitchFamily="2" charset="2"/>
              <a:buChar char="§"/>
            </a:pPr>
            <a:r>
              <a:rPr lang="en-US" sz="1600" dirty="0" smtClean="0"/>
              <a:t> Wind – A target to install 15GW of wind in the next 5 years. Current regulations are supportive, with wind price competitive already.</a:t>
            </a:r>
            <a:endParaRPr lang="en-AU" sz="1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34975"/>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#4. India – An electricity system transformation is possible</a:t>
            </a:r>
          </a:p>
          <a:p>
            <a:pPr algn="ctr" eaLnBrk="0" hangingPunct="0">
              <a:defRPr/>
            </a:pPr>
            <a:r>
              <a:rPr lang="en-US" sz="2000" b="1" dirty="0">
                <a:solidFill>
                  <a:srgbClr val="00B0F0"/>
                </a:solidFill>
                <a:latin typeface="+mn-lt"/>
                <a:cs typeface="+mn-cs"/>
              </a:rPr>
              <a:t>b. Industry is willing, and partnerships are expanding</a:t>
            </a:r>
          </a:p>
        </p:txBody>
      </p:sp>
      <p:sp>
        <p:nvSpPr>
          <p:cNvPr id="39938" name="Subtitle 2"/>
          <p:cNvSpPr>
            <a:spLocks noGrp="1"/>
          </p:cNvSpPr>
          <p:nvPr>
            <p:ph type="subTitle" idx="1"/>
          </p:nvPr>
        </p:nvSpPr>
        <p:spPr>
          <a:xfrm>
            <a:off x="1485900" y="1412875"/>
            <a:ext cx="6934200" cy="4824413"/>
          </a:xfrm>
        </p:spPr>
        <p:txBody>
          <a:bodyPr/>
          <a:lstStyle/>
          <a:p>
            <a:pPr algn="l">
              <a:buFont typeface="Wingdings" pitchFamily="2" charset="2"/>
              <a:buChar char="§"/>
            </a:pPr>
            <a:r>
              <a:rPr lang="en-US" sz="1600" dirty="0" smtClean="0"/>
              <a:t> China Light &amp; Power (HK listed)</a:t>
            </a:r>
          </a:p>
          <a:p>
            <a:pPr marL="477838" lvl="1" algn="l">
              <a:buFont typeface="Wingdings" pitchFamily="2" charset="2"/>
              <a:buChar char="§"/>
            </a:pPr>
            <a:r>
              <a:rPr lang="en-US" sz="1200" dirty="0" smtClean="0"/>
              <a:t> 1,000 MW of wind farms within 12-18 months</a:t>
            </a:r>
          </a:p>
          <a:p>
            <a:pPr algn="l">
              <a:buFont typeface="Wingdings" pitchFamily="2" charset="2"/>
              <a:buChar char="§"/>
            </a:pPr>
            <a:r>
              <a:rPr lang="en-US" sz="1600" dirty="0" smtClean="0"/>
              <a:t> Greenko (UK listed)</a:t>
            </a:r>
          </a:p>
          <a:p>
            <a:pPr marL="477838" lvl="1" algn="l">
              <a:buFont typeface="Wingdings" pitchFamily="2" charset="2"/>
              <a:buChar char="§"/>
            </a:pPr>
            <a:r>
              <a:rPr lang="en-US" sz="1200" dirty="0" smtClean="0"/>
              <a:t> backed by Singapore GIC – targets 1,000MW Wind/Hydro by 2015</a:t>
            </a:r>
          </a:p>
          <a:p>
            <a:pPr algn="l">
              <a:buFont typeface="Wingdings" pitchFamily="2" charset="2"/>
              <a:buChar char="§"/>
            </a:pPr>
            <a:r>
              <a:rPr lang="en-US" sz="1600" dirty="0" smtClean="0"/>
              <a:t> Mytrah Energy (AIM listed) </a:t>
            </a:r>
          </a:p>
          <a:p>
            <a:pPr marL="477838" lvl="1" algn="l">
              <a:buFont typeface="Wingdings" pitchFamily="2" charset="2"/>
              <a:buChar char="§"/>
            </a:pPr>
            <a:r>
              <a:rPr lang="en-US" sz="1200" dirty="0" smtClean="0"/>
              <a:t>16% owned by Capital/</a:t>
            </a:r>
            <a:r>
              <a:rPr lang="en-US" sz="1200" dirty="0" err="1" smtClean="0"/>
              <a:t>Hendersons</a:t>
            </a:r>
            <a:r>
              <a:rPr lang="en-US" sz="1200" dirty="0" smtClean="0"/>
              <a:t>/Blackrock – targets 1,375MW Wind by 2015</a:t>
            </a:r>
          </a:p>
          <a:p>
            <a:pPr algn="l">
              <a:buFont typeface="Wingdings" pitchFamily="2" charset="2"/>
              <a:buChar char="§"/>
            </a:pPr>
            <a:r>
              <a:rPr lang="en-US" sz="1600" dirty="0" smtClean="0"/>
              <a:t>Continuum Wind Energy</a:t>
            </a:r>
          </a:p>
          <a:p>
            <a:pPr marL="477838" lvl="1" algn="l">
              <a:buFont typeface="Wingdings" pitchFamily="2" charset="2"/>
              <a:buChar char="§"/>
            </a:pPr>
            <a:r>
              <a:rPr lang="en-US" sz="1200" dirty="0" smtClean="0"/>
              <a:t>Backed by Morgan Stanley</a:t>
            </a:r>
          </a:p>
          <a:p>
            <a:pPr algn="l">
              <a:buFont typeface="Wingdings" pitchFamily="2" charset="2"/>
              <a:buChar char="§"/>
            </a:pPr>
            <a:r>
              <a:rPr lang="en-US" sz="1600" dirty="0" err="1" smtClean="0"/>
              <a:t>ReNew</a:t>
            </a:r>
            <a:r>
              <a:rPr lang="en-US" sz="1600" dirty="0" smtClean="0"/>
              <a:t> Wind Power</a:t>
            </a:r>
          </a:p>
          <a:p>
            <a:pPr marL="477838" lvl="1" algn="l">
              <a:buFont typeface="Wingdings" pitchFamily="2" charset="2"/>
              <a:buChar char="§"/>
            </a:pPr>
            <a:r>
              <a:rPr lang="en-US" sz="1200" dirty="0" smtClean="0"/>
              <a:t>Owned by Goldman Sachs, US$385m invested</a:t>
            </a:r>
          </a:p>
          <a:p>
            <a:pPr algn="l">
              <a:buFont typeface="Wingdings" pitchFamily="2" charset="2"/>
              <a:buChar char="§"/>
            </a:pPr>
            <a:r>
              <a:rPr lang="en-US" sz="1600" dirty="0" smtClean="0"/>
              <a:t> </a:t>
            </a:r>
            <a:r>
              <a:rPr lang="en-US" sz="1600" dirty="0" err="1" smtClean="0"/>
              <a:t>Welspun</a:t>
            </a:r>
            <a:r>
              <a:rPr lang="en-US" sz="1600" dirty="0" smtClean="0"/>
              <a:t> Energy</a:t>
            </a:r>
          </a:p>
          <a:p>
            <a:pPr marL="477838" lvl="1" algn="l">
              <a:buFont typeface="Wingdings" pitchFamily="2" charset="2"/>
              <a:buChar char="§"/>
            </a:pPr>
            <a:r>
              <a:rPr lang="en-US" sz="1200" dirty="0" smtClean="0"/>
              <a:t>Backed by </a:t>
            </a:r>
            <a:r>
              <a:rPr lang="en-US" sz="1200" dirty="0" err="1" smtClean="0"/>
              <a:t>Welspun</a:t>
            </a:r>
            <a:r>
              <a:rPr lang="en-US" sz="1200" dirty="0" smtClean="0"/>
              <a:t> Corp. of India (listed) – targets 1,700 MW of Wind &amp; Solar by 2017</a:t>
            </a:r>
          </a:p>
          <a:p>
            <a:pPr algn="l">
              <a:buFont typeface="Wingdings" pitchFamily="2" charset="2"/>
              <a:buChar char="§"/>
            </a:pPr>
            <a:r>
              <a:rPr lang="en-US" sz="1600" dirty="0" smtClean="0"/>
              <a:t> </a:t>
            </a:r>
            <a:r>
              <a:rPr lang="en-US" sz="1600" dirty="0" err="1" smtClean="0"/>
              <a:t>Sulzon</a:t>
            </a:r>
            <a:r>
              <a:rPr lang="en-US" sz="1600" dirty="0" smtClean="0"/>
              <a:t> (India) and Gamesa (Spain) </a:t>
            </a:r>
          </a:p>
          <a:p>
            <a:pPr marL="477838" lvl="1" algn="l">
              <a:buFont typeface="Wingdings" pitchFamily="2" charset="2"/>
              <a:buChar char="§"/>
            </a:pPr>
            <a:r>
              <a:rPr lang="en-US" sz="1200" dirty="0" smtClean="0"/>
              <a:t>both have huge Indian turbine capacity – over 4GW pa capacity in place </a:t>
            </a:r>
          </a:p>
          <a:p>
            <a:pPr algn="l">
              <a:buFont typeface="Wingdings" pitchFamily="2" charset="2"/>
              <a:buChar char="§"/>
            </a:pPr>
            <a:r>
              <a:rPr lang="en-US" sz="1600" dirty="0" smtClean="0"/>
              <a:t> </a:t>
            </a:r>
            <a:r>
              <a:rPr lang="en-US" sz="1600" dirty="0" err="1" smtClean="0"/>
              <a:t>Sambhar</a:t>
            </a:r>
            <a:r>
              <a:rPr lang="en-US" sz="1600" dirty="0" smtClean="0"/>
              <a:t> Ultra Green Solar Power Project</a:t>
            </a:r>
          </a:p>
          <a:p>
            <a:pPr marL="477838" lvl="1" algn="l">
              <a:buFont typeface="Wingdings" pitchFamily="2" charset="2"/>
              <a:buChar char="§"/>
            </a:pPr>
            <a:r>
              <a:rPr lang="en-US" sz="1200" dirty="0" smtClean="0"/>
              <a:t> BHEL, Solar Energy Corp of India, Power Grid Corp, </a:t>
            </a:r>
            <a:r>
              <a:rPr lang="en-US" sz="1200" dirty="0" err="1" smtClean="0"/>
              <a:t>Rajastan</a:t>
            </a:r>
            <a:r>
              <a:rPr lang="en-US" sz="1200" dirty="0" smtClean="0"/>
              <a:t> Electronics – 4GW by 2020</a:t>
            </a:r>
            <a:endParaRPr lang="en-AU" sz="1200" dirty="0" smtClean="0"/>
          </a:p>
          <a:p>
            <a:pPr algn="l">
              <a:buFont typeface="Wingdings" pitchFamily="2" charset="2"/>
              <a:buChar char="§"/>
            </a:pPr>
            <a:r>
              <a:rPr lang="en-US" sz="1600" dirty="0" smtClean="0"/>
              <a:t>NHPC (India)</a:t>
            </a:r>
          </a:p>
          <a:p>
            <a:pPr marL="477838" lvl="1" algn="l">
              <a:buFont typeface="Wingdings" pitchFamily="2" charset="2"/>
              <a:buChar char="§"/>
            </a:pPr>
            <a:r>
              <a:rPr lang="en-US" sz="1200" dirty="0" smtClean="0"/>
              <a:t> A listed hydro generator – 2,470MW </a:t>
            </a:r>
            <a:r>
              <a:rPr lang="en-US" sz="1200" dirty="0" err="1" smtClean="0"/>
              <a:t>underconstruction</a:t>
            </a:r>
            <a:endParaRPr lang="en-AU"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34975"/>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#4. India – An electricity capacity transformation is possible</a:t>
            </a:r>
          </a:p>
          <a:p>
            <a:pPr algn="ctr" eaLnBrk="0" hangingPunct="0">
              <a:defRPr/>
            </a:pPr>
            <a:r>
              <a:rPr lang="en-US" sz="2000" b="1" dirty="0">
                <a:solidFill>
                  <a:srgbClr val="00B0F0"/>
                </a:solidFill>
                <a:latin typeface="+mn-lt"/>
                <a:cs typeface="+mn-cs"/>
              </a:rPr>
              <a:t>c. Costs for renewables are very competitive (US$/MW installed)</a:t>
            </a:r>
          </a:p>
        </p:txBody>
      </p:sp>
      <p:pic>
        <p:nvPicPr>
          <p:cNvPr id="41986" name="Picture 2"/>
          <p:cNvPicPr>
            <a:picLocks noChangeAspect="1" noChangeArrowheads="1"/>
          </p:cNvPicPr>
          <p:nvPr/>
        </p:nvPicPr>
        <p:blipFill>
          <a:blip r:embed="rId3" cstate="print"/>
          <a:srcRect/>
          <a:stretch>
            <a:fillRect/>
          </a:stretch>
        </p:blipFill>
        <p:spPr bwMode="auto">
          <a:xfrm>
            <a:off x="1481138" y="1552575"/>
            <a:ext cx="7469187" cy="403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44538" y="214313"/>
            <a:ext cx="9520237" cy="450850"/>
          </a:xfrm>
          <a:prstGeom prst="rect">
            <a:avLst/>
          </a:prstGeom>
          <a:noFill/>
          <a:ln w="9525">
            <a:noFill/>
            <a:miter lim="800000"/>
            <a:headEnd/>
            <a:tailEnd/>
          </a:ln>
        </p:spPr>
        <p:txBody>
          <a:bodyPr lIns="95791" tIns="47895" rIns="95791" bIns="47895">
            <a:spAutoFit/>
          </a:bodyPr>
          <a:lstStyle/>
          <a:p>
            <a:pPr eaLnBrk="0" hangingPunct="0">
              <a:defRPr/>
            </a:pPr>
            <a:r>
              <a:rPr lang="en-US" sz="2200" b="1" dirty="0">
                <a:solidFill>
                  <a:srgbClr val="00B0F0"/>
                </a:solidFill>
                <a:latin typeface="+mn-lt"/>
                <a:cs typeface="+mn-cs"/>
              </a:rPr>
              <a:t>#1. Fossil fuels are inflationary</a:t>
            </a:r>
          </a:p>
        </p:txBody>
      </p:sp>
      <p:pic>
        <p:nvPicPr>
          <p:cNvPr id="7170" name="Picture 3"/>
          <p:cNvPicPr>
            <a:picLocks noChangeAspect="1" noChangeArrowheads="1"/>
          </p:cNvPicPr>
          <p:nvPr/>
        </p:nvPicPr>
        <p:blipFill>
          <a:blip r:embed="rId3" cstate="print"/>
          <a:srcRect/>
          <a:stretch>
            <a:fillRect/>
          </a:stretch>
        </p:blipFill>
        <p:spPr bwMode="auto">
          <a:xfrm>
            <a:off x="701675" y="681038"/>
            <a:ext cx="8480425" cy="554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5650" y="434975"/>
            <a:ext cx="8496300" cy="742950"/>
          </a:xfrm>
          <a:prstGeom prst="rect">
            <a:avLst/>
          </a:prstGeom>
          <a:noFill/>
          <a:ln w="9525">
            <a:noFill/>
            <a:miter lim="800000"/>
            <a:headEnd/>
            <a:tailEnd/>
          </a:ln>
        </p:spPr>
        <p:txBody>
          <a:bodyPr lIns="95791" tIns="47895" rIns="95791" bIns="47895">
            <a:spAutoFit/>
          </a:bodyPr>
          <a:lstStyle/>
          <a:p>
            <a:pPr eaLnBrk="0" hangingPunct="0">
              <a:defRPr/>
            </a:pPr>
            <a:endParaRPr lang="en-US" sz="200" b="1" dirty="0">
              <a:solidFill>
                <a:srgbClr val="00B0F0"/>
              </a:solidFill>
              <a:cs typeface="+mn-cs"/>
            </a:endParaRPr>
          </a:p>
          <a:p>
            <a:pPr algn="ctr" eaLnBrk="0" hangingPunct="0">
              <a:defRPr/>
            </a:pPr>
            <a:r>
              <a:rPr lang="en-US" sz="2000" b="1" dirty="0">
                <a:solidFill>
                  <a:srgbClr val="00B0F0"/>
                </a:solidFill>
                <a:cs typeface="+mn-cs"/>
              </a:rPr>
              <a:t>#4. India – An electricity system transformation is possible</a:t>
            </a:r>
          </a:p>
          <a:p>
            <a:pPr algn="ctr" eaLnBrk="0" hangingPunct="0">
              <a:defRPr/>
            </a:pPr>
            <a:r>
              <a:rPr lang="en-US" sz="2000" b="1" dirty="0">
                <a:solidFill>
                  <a:srgbClr val="00B0F0"/>
                </a:solidFill>
                <a:latin typeface="+mn-lt"/>
                <a:cs typeface="+mn-cs"/>
              </a:rPr>
              <a:t>c. Renewables are competitive - Wind FiT averages Rs4.6/kWh</a:t>
            </a:r>
          </a:p>
        </p:txBody>
      </p:sp>
      <p:pic>
        <p:nvPicPr>
          <p:cNvPr id="44034" name="Picture 2"/>
          <p:cNvPicPr>
            <a:picLocks noChangeAspect="1" noChangeArrowheads="1"/>
          </p:cNvPicPr>
          <p:nvPr/>
        </p:nvPicPr>
        <p:blipFill>
          <a:blip r:embed="rId3" cstate="print"/>
          <a:srcRect/>
          <a:stretch>
            <a:fillRect/>
          </a:stretch>
        </p:blipFill>
        <p:spPr bwMode="auto">
          <a:xfrm>
            <a:off x="1639888" y="1484313"/>
            <a:ext cx="6257925" cy="390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ctrTitle"/>
          </p:nvPr>
        </p:nvSpPr>
        <p:spPr>
          <a:xfrm>
            <a:off x="742950" y="1772817"/>
            <a:ext cx="8420100" cy="3600872"/>
          </a:xfrm>
        </p:spPr>
        <p:txBody>
          <a:bodyPr/>
          <a:lstStyle/>
          <a:p>
            <a:pPr algn="l"/>
            <a:r>
              <a:rPr lang="en-US" sz="2000" dirty="0" smtClean="0"/>
              <a:t>Four points:</a:t>
            </a:r>
            <a:br>
              <a:rPr lang="en-US" sz="2000" dirty="0" smtClean="0"/>
            </a:br>
            <a:r>
              <a:rPr lang="en-US" sz="2000" dirty="0" smtClean="0"/>
              <a:t/>
            </a:r>
            <a:br>
              <a:rPr lang="en-US" sz="2000" dirty="0" smtClean="0"/>
            </a:br>
            <a:r>
              <a:rPr lang="en-US" sz="2000" dirty="0" smtClean="0"/>
              <a:t>1. Renewables are deflationary</a:t>
            </a:r>
            <a:br>
              <a:rPr lang="en-US" sz="2000" dirty="0" smtClean="0"/>
            </a:br>
            <a:r>
              <a:rPr lang="en-US" sz="2000" dirty="0" smtClean="0"/>
              <a:t>2. The Indian Electricity system needs energy diversity</a:t>
            </a:r>
            <a:br>
              <a:rPr lang="en-US" sz="2000" dirty="0" smtClean="0"/>
            </a:br>
            <a:r>
              <a:rPr lang="en-US" sz="2000" dirty="0" smtClean="0"/>
              <a:t>3. The regulatory and corporate structure is largely in place</a:t>
            </a:r>
            <a:br>
              <a:rPr lang="en-US" sz="2000" dirty="0" smtClean="0"/>
            </a:br>
            <a:r>
              <a:rPr lang="en-US" sz="2000" dirty="0" smtClean="0"/>
              <a:t>4. There is real progress being made to build out already cost competitive Renewable Energy projects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Questions?</a:t>
            </a:r>
            <a:endParaRPr lang="en-AU" sz="2000" dirty="0" smtClean="0"/>
          </a:p>
        </p:txBody>
      </p:sp>
      <p:sp>
        <p:nvSpPr>
          <p:cNvPr id="46082" name="Text Box 4"/>
          <p:cNvSpPr txBox="1">
            <a:spLocks noChangeArrowheads="1"/>
          </p:cNvSpPr>
          <p:nvPr/>
        </p:nvSpPr>
        <p:spPr bwMode="auto">
          <a:xfrm>
            <a:off x="755650" y="434975"/>
            <a:ext cx="8496300" cy="436563"/>
          </a:xfrm>
          <a:prstGeom prst="rect">
            <a:avLst/>
          </a:prstGeom>
          <a:noFill/>
          <a:ln w="9525">
            <a:noFill/>
            <a:miter lim="800000"/>
            <a:headEnd/>
            <a:tailEnd/>
          </a:ln>
        </p:spPr>
        <p:txBody>
          <a:bodyPr lIns="95791" tIns="47895" rIns="95791" bIns="47895">
            <a:spAutoFit/>
          </a:bodyPr>
          <a:lstStyle/>
          <a:p>
            <a:pPr eaLnBrk="0" hangingPunct="0"/>
            <a:endParaRPr lang="en-US" sz="200" b="1">
              <a:solidFill>
                <a:srgbClr val="00B0F0"/>
              </a:solidFill>
            </a:endParaRPr>
          </a:p>
          <a:p>
            <a:pPr algn="ctr" eaLnBrk="0" hangingPunct="0"/>
            <a:r>
              <a:rPr lang="en-US" sz="2000" b="1">
                <a:solidFill>
                  <a:srgbClr val="00B0F0"/>
                </a:solidFill>
              </a:rPr>
              <a:t>India – An electricity system transformation is possible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ctrTitle"/>
          </p:nvPr>
        </p:nvSpPr>
        <p:spPr>
          <a:xfrm>
            <a:off x="742950" y="1052513"/>
            <a:ext cx="8420100" cy="4824412"/>
          </a:xfrm>
        </p:spPr>
        <p:txBody>
          <a:bodyPr/>
          <a:lstStyle/>
          <a:p>
            <a:pPr algn="l"/>
            <a:r>
              <a:rPr lang="en-US" sz="2000" smtClean="0"/>
              <a:t>1. Access to financial capital</a:t>
            </a:r>
            <a:br>
              <a:rPr lang="en-US" sz="2000" smtClean="0"/>
            </a:br>
            <a:r>
              <a:rPr lang="en-US" sz="2000" smtClean="0"/>
              <a:t>	- debt, mezzanine and equity</a:t>
            </a:r>
            <a:br>
              <a:rPr lang="en-US" sz="2000" smtClean="0"/>
            </a:br>
            <a:r>
              <a:rPr lang="en-US" sz="2000" smtClean="0"/>
              <a:t>	- domestic and international</a:t>
            </a:r>
            <a:br>
              <a:rPr lang="en-US" sz="2000" smtClean="0"/>
            </a:br>
            <a:r>
              <a:rPr lang="en-US" sz="2000" smtClean="0"/>
              <a:t/>
            </a:r>
            <a:br>
              <a:rPr lang="en-US" sz="2000" smtClean="0"/>
            </a:br>
            <a:r>
              <a:rPr lang="en-US" sz="2000" smtClean="0"/>
              <a:t>2. Removal of subsidies for fossil fuels</a:t>
            </a:r>
            <a:br>
              <a:rPr lang="en-US" sz="2000" smtClean="0"/>
            </a:br>
            <a:r>
              <a:rPr lang="en-US" sz="2000" smtClean="0"/>
              <a:t/>
            </a:r>
            <a:br>
              <a:rPr lang="en-US" sz="2000" smtClean="0"/>
            </a:br>
            <a:r>
              <a:rPr lang="en-US" sz="2000" smtClean="0"/>
              <a:t>3. Development of distributed solar with storage</a:t>
            </a:r>
            <a:br>
              <a:rPr lang="en-US" sz="2000" smtClean="0"/>
            </a:br>
            <a:r>
              <a:rPr lang="en-US" sz="2000" smtClean="0"/>
              <a:t/>
            </a:r>
            <a:br>
              <a:rPr lang="en-US" sz="2000" smtClean="0"/>
            </a:br>
            <a:r>
              <a:rPr lang="en-US" sz="2000" smtClean="0"/>
              <a:t>4. The regulatory policy stability and a greater political will </a:t>
            </a:r>
            <a:br>
              <a:rPr lang="en-US" sz="2000" smtClean="0"/>
            </a:br>
            <a:r>
              <a:rPr lang="en-US" sz="2000" smtClean="0"/>
              <a:t>	- a need to reduce the bias towards incumbents</a:t>
            </a:r>
            <a:br>
              <a:rPr lang="en-US" sz="2000" smtClean="0"/>
            </a:br>
            <a:r>
              <a:rPr lang="en-US" sz="2000" smtClean="0"/>
              <a:t>	- reduce permitting and construction delays</a:t>
            </a:r>
            <a:br>
              <a:rPr lang="en-US" sz="2000" smtClean="0"/>
            </a:br>
            <a:r>
              <a:rPr lang="en-US" sz="2000" smtClean="0"/>
              <a:t>	- Reform of the State Electricity Boards 	</a:t>
            </a:r>
            <a:br>
              <a:rPr lang="en-US" sz="2000" smtClean="0"/>
            </a:br>
            <a:r>
              <a:rPr lang="en-US" sz="2000" smtClean="0"/>
              <a:t>		</a:t>
            </a:r>
            <a:r>
              <a:rPr lang="en-US" sz="1800" smtClean="0"/>
              <a:t>(or Federal guarantee of RE PPAs to make them bankable)</a:t>
            </a:r>
            <a:endParaRPr lang="en-AU" sz="2000" smtClean="0"/>
          </a:p>
        </p:txBody>
      </p:sp>
      <p:sp>
        <p:nvSpPr>
          <p:cNvPr id="48130" name="Text Box 4"/>
          <p:cNvSpPr txBox="1">
            <a:spLocks noChangeArrowheads="1"/>
          </p:cNvSpPr>
          <p:nvPr/>
        </p:nvSpPr>
        <p:spPr bwMode="auto">
          <a:xfrm>
            <a:off x="755650" y="434975"/>
            <a:ext cx="8496300" cy="436563"/>
          </a:xfrm>
          <a:prstGeom prst="rect">
            <a:avLst/>
          </a:prstGeom>
          <a:noFill/>
          <a:ln w="9525">
            <a:noFill/>
            <a:miter lim="800000"/>
            <a:headEnd/>
            <a:tailEnd/>
          </a:ln>
        </p:spPr>
        <p:txBody>
          <a:bodyPr lIns="95791" tIns="47895" rIns="95791" bIns="47895">
            <a:spAutoFit/>
          </a:bodyPr>
          <a:lstStyle/>
          <a:p>
            <a:pPr eaLnBrk="0" hangingPunct="0"/>
            <a:endParaRPr lang="en-US" sz="200" b="1">
              <a:solidFill>
                <a:srgbClr val="00B0F0"/>
              </a:solidFill>
            </a:endParaRPr>
          </a:p>
          <a:p>
            <a:pPr algn="ctr" eaLnBrk="0" hangingPunct="0"/>
            <a:r>
              <a:rPr lang="en-US" sz="2000" b="1">
                <a:solidFill>
                  <a:srgbClr val="00B0F0"/>
                </a:solidFill>
              </a:rPr>
              <a:t>India – Key constraints to renewable energy deployment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1825" y="227013"/>
            <a:ext cx="8269288" cy="43528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smtClean="0">
                <a:solidFill>
                  <a:srgbClr val="00B0F0"/>
                </a:solidFill>
                <a:cs typeface="+mn-cs"/>
              </a:rPr>
              <a:t>Stranded II – Adani’s Carmichael Project in the Galilee Basin</a:t>
            </a:r>
            <a:endParaRPr lang="en-US" sz="2200" b="1" dirty="0">
              <a:solidFill>
                <a:srgbClr val="00B0F0"/>
              </a:solidFill>
              <a:cs typeface="+mn-cs"/>
            </a:endParaRPr>
          </a:p>
        </p:txBody>
      </p:sp>
      <p:pic>
        <p:nvPicPr>
          <p:cNvPr id="1028" name="Picture 4"/>
          <p:cNvPicPr>
            <a:picLocks noChangeAspect="1" noChangeArrowheads="1"/>
          </p:cNvPicPr>
          <p:nvPr/>
        </p:nvPicPr>
        <p:blipFill>
          <a:blip r:embed="rId3" cstate="print"/>
          <a:srcRect/>
          <a:stretch>
            <a:fillRect/>
          </a:stretch>
        </p:blipFill>
        <p:spPr bwMode="auto">
          <a:xfrm>
            <a:off x="631825" y="1785938"/>
            <a:ext cx="8713663" cy="3725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1825" y="227013"/>
            <a:ext cx="8269288" cy="43528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smtClean="0">
                <a:solidFill>
                  <a:srgbClr val="00B0F0"/>
                </a:solidFill>
                <a:cs typeface="+mn-cs"/>
              </a:rPr>
              <a:t>Stranded II – Adani’s Equity vs Debt Capitalisation</a:t>
            </a:r>
            <a:endParaRPr lang="en-US" sz="2200" b="1" dirty="0">
              <a:solidFill>
                <a:srgbClr val="00B0F0"/>
              </a:solidFill>
              <a:cs typeface="+mn-cs"/>
            </a:endParaRPr>
          </a:p>
        </p:txBody>
      </p:sp>
      <p:pic>
        <p:nvPicPr>
          <p:cNvPr id="2053" name="Picture 5"/>
          <p:cNvPicPr>
            <a:picLocks noChangeAspect="1" noChangeArrowheads="1"/>
          </p:cNvPicPr>
          <p:nvPr/>
        </p:nvPicPr>
        <p:blipFill>
          <a:blip r:embed="rId3" cstate="print"/>
          <a:srcRect/>
          <a:stretch>
            <a:fillRect/>
          </a:stretch>
        </p:blipFill>
        <p:spPr bwMode="auto">
          <a:xfrm>
            <a:off x="920552" y="866256"/>
            <a:ext cx="8352927" cy="5308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1825" y="227013"/>
            <a:ext cx="8269288" cy="43528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smtClean="0">
                <a:solidFill>
                  <a:srgbClr val="00B0F0"/>
                </a:solidFill>
                <a:cs typeface="+mn-cs"/>
              </a:rPr>
              <a:t>Stranded II – Adani’s Carmichael Project in the Galilee Basin</a:t>
            </a:r>
            <a:endParaRPr lang="en-US" sz="2200" b="1" dirty="0">
              <a:solidFill>
                <a:srgbClr val="00B0F0"/>
              </a:solidFill>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1352600" y="1196752"/>
            <a:ext cx="7548513" cy="4547862"/>
          </a:xfrm>
          <a:prstGeom prst="rect">
            <a:avLst/>
          </a:prstGeom>
          <a:noFill/>
          <a:ln w="9525">
            <a:noFill/>
            <a:miter lim="800000"/>
            <a:headEnd/>
            <a:tailEnd/>
          </a:ln>
        </p:spPr>
      </p:pic>
      <p:sp>
        <p:nvSpPr>
          <p:cNvPr id="6" name="TextBox 5"/>
          <p:cNvSpPr txBox="1"/>
          <p:nvPr/>
        </p:nvSpPr>
        <p:spPr>
          <a:xfrm>
            <a:off x="1352600" y="5877272"/>
            <a:ext cx="7836544" cy="276999"/>
          </a:xfrm>
          <a:prstGeom prst="rect">
            <a:avLst/>
          </a:prstGeom>
          <a:noFill/>
        </p:spPr>
        <p:txBody>
          <a:bodyPr wrap="square" rtlCol="0">
            <a:spAutoFit/>
          </a:bodyPr>
          <a:lstStyle/>
          <a:p>
            <a:r>
              <a:rPr lang="en-US" sz="1200" i="1" dirty="0" smtClean="0"/>
              <a:t>Source:  Adani Group’s listed company annual reports, Thomson One Analytics consensus forecast (Oct’2013) </a:t>
            </a:r>
            <a:endParaRPr lang="en-AU" sz="12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1825" y="227013"/>
            <a:ext cx="8269288" cy="43528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smtClean="0">
                <a:solidFill>
                  <a:srgbClr val="00B0F0"/>
                </a:solidFill>
                <a:cs typeface="+mn-cs"/>
              </a:rPr>
              <a:t>Stranded I –  GVK’s Alpha Project in the Galilee Basin</a:t>
            </a:r>
            <a:endParaRPr lang="en-US" sz="2200" b="1" dirty="0">
              <a:solidFill>
                <a:srgbClr val="00B0F0"/>
              </a:solidFill>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200472" y="595313"/>
            <a:ext cx="9462075" cy="5497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31825" y="227013"/>
            <a:ext cx="8269288" cy="43528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smtClean="0">
                <a:solidFill>
                  <a:srgbClr val="00B0F0"/>
                </a:solidFill>
                <a:cs typeface="+mn-cs"/>
              </a:rPr>
              <a:t>Stranded I –  GVK’s Alpha Project in the Galilee Basin</a:t>
            </a:r>
            <a:endParaRPr lang="en-US" sz="2200" b="1" dirty="0">
              <a:solidFill>
                <a:srgbClr val="00B0F0"/>
              </a:solidFill>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920551" y="1388951"/>
            <a:ext cx="8280921" cy="4773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1600200" y="1752600"/>
            <a:ext cx="8140700" cy="609600"/>
          </a:xfrm>
          <a:prstGeom prst="rect">
            <a:avLst/>
          </a:prstGeom>
          <a:solidFill>
            <a:schemeClr val="bg1">
              <a:alpha val="70195"/>
            </a:schemeClr>
          </a:solidFill>
          <a:ln w="9525">
            <a:noFill/>
            <a:miter lim="800000"/>
            <a:headEnd/>
            <a:tailEnd/>
          </a:ln>
        </p:spPr>
        <p:txBody>
          <a:bodyPr wrap="none" lIns="95791" tIns="47895" rIns="95791" bIns="47895" anchor="ctr"/>
          <a:lstStyle/>
          <a:p>
            <a:pPr algn="ctr" eaLnBrk="0" hangingPunct="0"/>
            <a:r>
              <a:rPr lang="en-US"/>
              <a:t> </a:t>
            </a:r>
          </a:p>
        </p:txBody>
      </p:sp>
      <p:sp>
        <p:nvSpPr>
          <p:cNvPr id="8197" name="Text Box 6"/>
          <p:cNvSpPr txBox="1">
            <a:spLocks noChangeArrowheads="1"/>
          </p:cNvSpPr>
          <p:nvPr/>
        </p:nvSpPr>
        <p:spPr bwMode="auto">
          <a:xfrm>
            <a:off x="2216150" y="184150"/>
            <a:ext cx="5562600" cy="450850"/>
          </a:xfrm>
          <a:prstGeom prst="rect">
            <a:avLst/>
          </a:prstGeom>
          <a:noFill/>
          <a:ln w="9525">
            <a:noFill/>
            <a:miter lim="800000"/>
            <a:headEnd/>
            <a:tailEnd/>
          </a:ln>
        </p:spPr>
        <p:txBody>
          <a:bodyPr lIns="95791" tIns="47895" rIns="95791" bIns="47895">
            <a:spAutoFit/>
          </a:bodyPr>
          <a:lstStyle/>
          <a:p>
            <a:pPr algn="ctr" eaLnBrk="0" hangingPunct="0">
              <a:defRPr/>
            </a:pPr>
            <a:r>
              <a:rPr lang="en-AU" sz="2300" b="1" dirty="0">
                <a:solidFill>
                  <a:srgbClr val="00B0F0"/>
                </a:solidFill>
                <a:latin typeface="+mn-lt"/>
                <a:cs typeface="+mn-cs"/>
              </a:rPr>
              <a:t>Disclaimer and Terms of Use</a:t>
            </a:r>
            <a:endParaRPr lang="en-US" sz="2300" b="1" dirty="0">
              <a:solidFill>
                <a:srgbClr val="00B0F0"/>
              </a:solidFill>
              <a:latin typeface="+mn-lt"/>
              <a:cs typeface="+mn-cs"/>
            </a:endParaRPr>
          </a:p>
        </p:txBody>
      </p:sp>
      <p:sp>
        <p:nvSpPr>
          <p:cNvPr id="12" name="Text Box 7"/>
          <p:cNvSpPr txBox="1">
            <a:spLocks noChangeArrowheads="1"/>
          </p:cNvSpPr>
          <p:nvPr/>
        </p:nvSpPr>
        <p:spPr bwMode="auto">
          <a:xfrm>
            <a:off x="1136650" y="1052513"/>
            <a:ext cx="8048625" cy="4618037"/>
          </a:xfrm>
          <a:prstGeom prst="rect">
            <a:avLst/>
          </a:prstGeom>
          <a:noFill/>
          <a:ln w="9525">
            <a:noFill/>
            <a:miter lim="800000"/>
            <a:headEnd/>
            <a:tailEnd/>
          </a:ln>
        </p:spPr>
        <p:txBody>
          <a:bodyPr lIns="95791" tIns="47895" rIns="95791" bIns="47895">
            <a:spAutoFit/>
          </a:bodyPr>
          <a:lstStyle/>
          <a:p>
            <a:pPr eaLnBrk="0" hangingPunct="0">
              <a:spcBef>
                <a:spcPts val="0"/>
              </a:spcBef>
              <a:spcAft>
                <a:spcPts val="100"/>
              </a:spcAft>
              <a:defRPr/>
            </a:pPr>
            <a:endParaRPr lang="en-AU" sz="1050" dirty="0">
              <a:solidFill>
                <a:schemeClr val="bg1">
                  <a:lumMod val="50000"/>
                </a:schemeClr>
              </a:solidFill>
              <a:cs typeface="Calibri"/>
            </a:endParaRPr>
          </a:p>
          <a:p>
            <a:pPr eaLnBrk="0" hangingPunct="0">
              <a:defRPr/>
            </a:pPr>
            <a:r>
              <a:rPr lang="en-US" sz="1050" dirty="0" smtClean="0">
                <a:cs typeface="+mn-cs"/>
              </a:rPr>
              <a:t>This report was produced </a:t>
            </a:r>
            <a:r>
              <a:rPr lang="en-US" sz="1050" smtClean="0">
                <a:cs typeface="+mn-cs"/>
              </a:rPr>
              <a:t>for  the </a:t>
            </a:r>
            <a:r>
              <a:rPr lang="en-US" sz="1050" dirty="0">
                <a:cs typeface="+mn-cs"/>
              </a:rPr>
              <a:t>Institute for Energy Economics and Financial Analysis (IEEFA</a:t>
            </a:r>
            <a:r>
              <a:rPr lang="en-US" sz="1050">
                <a:cs typeface="+mn-cs"/>
              </a:rPr>
              <a:t>) </a:t>
            </a:r>
            <a:r>
              <a:rPr lang="en-US" sz="1050" smtClean="0">
                <a:cs typeface="+mn-cs"/>
              </a:rPr>
              <a:t>, a </a:t>
            </a:r>
            <a:r>
              <a:rPr lang="en-US" sz="1050" dirty="0">
                <a:cs typeface="+mn-cs"/>
              </a:rPr>
              <a:t>not-for-profit research Institution organized under Internal Revenue Code 501(c)(3) of the United States. </a:t>
            </a:r>
            <a:endParaRPr lang="en-AU" sz="1050" b="1" dirty="0">
              <a:cs typeface="+mn-cs"/>
            </a:endParaRPr>
          </a:p>
          <a:p>
            <a:pPr eaLnBrk="0" hangingPunct="0">
              <a:defRPr/>
            </a:pPr>
            <a:r>
              <a:rPr lang="en-US" sz="1050" dirty="0">
                <a:cs typeface="+mn-cs"/>
              </a:rPr>
              <a:t>The authors of this presentation are not brokers, dealers or registered investment advisors and do not attempt or intend to influence the purchase or sale of any security.</a:t>
            </a:r>
            <a:endParaRPr lang="en-AU" sz="1050" dirty="0">
              <a:cs typeface="+mn-cs"/>
            </a:endParaRPr>
          </a:p>
          <a:p>
            <a:pPr eaLnBrk="0" hangingPunct="0">
              <a:defRPr/>
            </a:pPr>
            <a:r>
              <a:rPr lang="en-US" sz="1050" dirty="0">
                <a:cs typeface="+mn-cs"/>
              </a:rPr>
              <a:t> This presentation is intended for informational and educational purposes only.  This presentation is not a solicitation, an offer, a recommendation to buy, hold, or sell any securities, products, service, investment or participate in any particular trading scheme in any jurisdiction.   The presentation is not and shall not be used as part of any prospectus, offering memorandum or other disclosure attributable to any issuer of securities. No individual or entity is authorized to use the information contained herein for the purpose or with the effect of incorporating any such information into any disclosure intended for any investor or potential investor. This presentation is not intended, in part or in whole, as financial advice. </a:t>
            </a:r>
            <a:endParaRPr lang="en-AU" sz="1050" dirty="0">
              <a:cs typeface="+mn-cs"/>
            </a:endParaRPr>
          </a:p>
          <a:p>
            <a:pPr eaLnBrk="0" hangingPunct="0">
              <a:defRPr/>
            </a:pPr>
            <a:r>
              <a:rPr lang="en-US" sz="1050" dirty="0">
                <a:cs typeface="+mn-cs"/>
              </a:rPr>
              <a:t>The information and opinions in the presentation constitute a judgment as at the date of the presentation and are subject to change without notice. The information and opinions contained have been compiled or arrived at from sources believed to be reliable and  in good faith, but the authors do not represent and make no warranty, express or implied,  as to the accuracy, completeness or correctness  contained in this presentation. The authors do not warrant that the information is up to date.  All information provided expressly disclaims any and all warranties, express or implied, including without limitation warranties of satisfactory quality and fitness for a particular purpose with respect to the information contained herein. </a:t>
            </a:r>
            <a:endParaRPr lang="en-AU" sz="1050" b="1" dirty="0">
              <a:cs typeface="+mn-cs"/>
            </a:endParaRPr>
          </a:p>
          <a:p>
            <a:pPr eaLnBrk="0" hangingPunct="0">
              <a:defRPr/>
            </a:pPr>
            <a:r>
              <a:rPr lang="en-US" sz="1050" dirty="0">
                <a:cs typeface="+mn-cs"/>
              </a:rPr>
              <a:t>All information contained herein is protected by law, including but not limited to Copyright Law, and none of the information  contained herein is to be copied or otherwise reproduced, repackaged further transmitted, transferred,  or redistributed for subsequent use for any such purpose in whole or in part, in any form or manner or by any means whatsoever, by any person without prior written consent from the authors. </a:t>
            </a:r>
            <a:endParaRPr lang="en-AU" sz="1050" dirty="0">
              <a:cs typeface="+mn-cs"/>
            </a:endParaRPr>
          </a:p>
          <a:p>
            <a:pPr eaLnBrk="0" hangingPunct="0">
              <a:defRPr/>
            </a:pPr>
            <a:r>
              <a:rPr lang="en-US" sz="1000" b="1" dirty="0">
                <a:cs typeface="+mn-cs"/>
              </a:rPr>
              <a:t>JURISDICTION</a:t>
            </a:r>
            <a:endParaRPr lang="en-AU" sz="1000" b="1" dirty="0">
              <a:cs typeface="+mn-cs"/>
            </a:endParaRPr>
          </a:p>
          <a:p>
            <a:pPr eaLnBrk="0" hangingPunct="0">
              <a:defRPr/>
            </a:pPr>
            <a:r>
              <a:rPr lang="en-US" sz="1050" dirty="0">
                <a:cs typeface="+mn-cs"/>
              </a:rPr>
              <a:t>The authors do not make any representations that the use of information contained herein is appropriate for use in other locations or that may access this information from outside of the United States. </a:t>
            </a:r>
            <a:endParaRPr lang="en-AU" sz="1050" dirty="0">
              <a:cs typeface="+mn-cs"/>
            </a:endParaRPr>
          </a:p>
          <a:p>
            <a:pPr eaLnBrk="0" hangingPunct="0">
              <a:defRPr/>
            </a:pPr>
            <a:r>
              <a:rPr lang="en-US" sz="1050" dirty="0">
                <a:cs typeface="+mn-cs"/>
              </a:rPr>
              <a:t>This document is not directed to, or intended for distribution to or use by, any person or entity who is a citizen or resident of or located in any locality, state country or other jurisdiction where such distribution, publication, availability or use would be contrary to law or regulation or would subject the Institute to any registration or licensing agreement within such jurisdiction. </a:t>
            </a:r>
            <a:endParaRPr lang="en-AU" sz="1050" b="1" dirty="0">
              <a:cs typeface="Calibri"/>
            </a:endParaRPr>
          </a:p>
          <a:p>
            <a:pPr marL="342900" indent="-342900" eaLnBrk="0" hangingPunct="0">
              <a:spcBef>
                <a:spcPts val="0"/>
              </a:spcBef>
              <a:spcAft>
                <a:spcPts val="1000"/>
              </a:spcAft>
              <a:buFont typeface="+mj-lt"/>
              <a:buAutoNum type="arabicPeriod"/>
              <a:defRPr/>
            </a:pPr>
            <a:endParaRPr lang="en-US" sz="1000" dirty="0">
              <a:solidFill>
                <a:srgbClr val="000000"/>
              </a:solidFill>
              <a:cs typeface="Calibri"/>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6"/>
          <p:cNvSpPr txBox="1">
            <a:spLocks noChangeArrowheads="1"/>
          </p:cNvSpPr>
          <p:nvPr/>
        </p:nvSpPr>
        <p:spPr bwMode="auto">
          <a:xfrm>
            <a:off x="760413" y="215900"/>
            <a:ext cx="8064500" cy="434975"/>
          </a:xfrm>
          <a:prstGeom prst="rect">
            <a:avLst/>
          </a:prstGeom>
          <a:noFill/>
          <a:ln w="9525">
            <a:noFill/>
            <a:miter lim="800000"/>
            <a:headEnd/>
            <a:tailEnd/>
          </a:ln>
        </p:spPr>
        <p:txBody>
          <a:bodyPr lIns="95791" tIns="47895" rIns="95791" bIns="47895">
            <a:spAutoFit/>
          </a:bodyPr>
          <a:lstStyle/>
          <a:p>
            <a:pPr algn="ctr" eaLnBrk="0" hangingPunct="0"/>
            <a:r>
              <a:rPr lang="en-US" sz="2200" b="1">
                <a:solidFill>
                  <a:srgbClr val="00B0F0"/>
                </a:solidFill>
              </a:rPr>
              <a:t>Renewable energy has proven strongly deflationary</a:t>
            </a:r>
          </a:p>
        </p:txBody>
      </p:sp>
      <p:pic>
        <p:nvPicPr>
          <p:cNvPr id="9218" name="Picture 3"/>
          <p:cNvPicPr>
            <a:picLocks noChangeAspect="1" noChangeArrowheads="1"/>
          </p:cNvPicPr>
          <p:nvPr/>
        </p:nvPicPr>
        <p:blipFill>
          <a:blip r:embed="rId3" cstate="print"/>
          <a:srcRect l="967" t="3572" r="1933" b="11430"/>
          <a:stretch>
            <a:fillRect/>
          </a:stretch>
        </p:blipFill>
        <p:spPr bwMode="auto">
          <a:xfrm>
            <a:off x="1019175" y="1392238"/>
            <a:ext cx="7635875" cy="4522787"/>
          </a:xfrm>
          <a:prstGeom prst="rect">
            <a:avLst/>
          </a:prstGeom>
          <a:noFill/>
          <a:ln w="9525">
            <a:noFill/>
            <a:miter lim="800000"/>
            <a:headEnd/>
            <a:tailEnd/>
          </a:ln>
        </p:spPr>
      </p:pic>
      <p:sp>
        <p:nvSpPr>
          <p:cNvPr id="9219" name="TextBox 5"/>
          <p:cNvSpPr txBox="1">
            <a:spLocks noChangeArrowheads="1"/>
          </p:cNvSpPr>
          <p:nvPr/>
        </p:nvSpPr>
        <p:spPr bwMode="auto">
          <a:xfrm>
            <a:off x="849313" y="5981700"/>
            <a:ext cx="3667125" cy="261938"/>
          </a:xfrm>
          <a:prstGeom prst="rect">
            <a:avLst/>
          </a:prstGeom>
          <a:noFill/>
          <a:ln w="9525">
            <a:noFill/>
            <a:miter lim="800000"/>
            <a:headEnd/>
            <a:tailEnd/>
          </a:ln>
        </p:spPr>
        <p:txBody>
          <a:bodyPr wrap="none">
            <a:spAutoFit/>
          </a:bodyPr>
          <a:lstStyle/>
          <a:p>
            <a:pPr eaLnBrk="0" hangingPunct="0"/>
            <a:r>
              <a:rPr lang="en-AU" sz="1100" i="1"/>
              <a:t>Source: Bloomberg New Energy Finance, Citi Research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742950" y="2130425"/>
            <a:ext cx="8420100" cy="1470025"/>
          </a:xfrm>
        </p:spPr>
        <p:txBody>
          <a:bodyPr/>
          <a:lstStyle/>
          <a:p>
            <a:endParaRPr lang="en-AU" smtClean="0"/>
          </a:p>
        </p:txBody>
      </p:sp>
      <p:sp>
        <p:nvSpPr>
          <p:cNvPr id="11266" name="Subtitle 2"/>
          <p:cNvSpPr>
            <a:spLocks noGrp="1"/>
          </p:cNvSpPr>
          <p:nvPr>
            <p:ph type="subTitle" idx="1"/>
          </p:nvPr>
        </p:nvSpPr>
        <p:spPr>
          <a:xfrm>
            <a:off x="1485900" y="3886200"/>
            <a:ext cx="6934200" cy="1752600"/>
          </a:xfrm>
        </p:spPr>
        <p:txBody>
          <a:bodyPr/>
          <a:lstStyle/>
          <a:p>
            <a:endParaRPr lang="en-AU" smtClean="0"/>
          </a:p>
        </p:txBody>
      </p:sp>
      <p:pic>
        <p:nvPicPr>
          <p:cNvPr id="11267" name="Picture 2"/>
          <p:cNvPicPr>
            <a:picLocks noChangeAspect="1" noChangeArrowheads="1"/>
          </p:cNvPicPr>
          <p:nvPr/>
        </p:nvPicPr>
        <p:blipFill>
          <a:blip r:embed="rId3" cstate="print"/>
          <a:srcRect/>
          <a:stretch>
            <a:fillRect/>
          </a:stretch>
        </p:blipFill>
        <p:spPr bwMode="auto">
          <a:xfrm>
            <a:off x="742950" y="1806575"/>
            <a:ext cx="8420100" cy="3832225"/>
          </a:xfrm>
          <a:prstGeom prst="rect">
            <a:avLst/>
          </a:prstGeom>
          <a:noFill/>
          <a:ln w="9525">
            <a:noFill/>
            <a:miter lim="800000"/>
            <a:headEnd/>
            <a:tailEnd/>
          </a:ln>
        </p:spPr>
      </p:pic>
      <p:sp>
        <p:nvSpPr>
          <p:cNvPr id="5" name="Text Box 4"/>
          <p:cNvSpPr txBox="1">
            <a:spLocks noChangeArrowheads="1"/>
          </p:cNvSpPr>
          <p:nvPr/>
        </p:nvSpPr>
        <p:spPr bwMode="auto">
          <a:xfrm>
            <a:off x="742950" y="217488"/>
            <a:ext cx="8170863" cy="682625"/>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a:solidFill>
                  <a:srgbClr val="00B0F0"/>
                </a:solidFill>
                <a:cs typeface="+mn-cs"/>
              </a:rPr>
              <a:t>First Solar’s thin-film vs Si-PV solar module efficiency </a:t>
            </a:r>
            <a:r>
              <a:rPr lang="en-US" sz="1600" b="1" dirty="0">
                <a:solidFill>
                  <a:srgbClr val="00B0F0"/>
                </a:solidFill>
                <a:cs typeface="+mn-cs"/>
              </a:rPr>
              <a:t>(</a:t>
            </a:r>
            <a:r>
              <a:rPr lang="en-US" sz="1600" b="1" dirty="0" err="1">
                <a:solidFill>
                  <a:srgbClr val="00B0F0"/>
                </a:solidFill>
                <a:cs typeface="+mn-cs"/>
              </a:rPr>
              <a:t>normalised</a:t>
            </a:r>
            <a:r>
              <a:rPr lang="en-US" sz="1600" b="1" dirty="0">
                <a:solidFill>
                  <a:srgbClr val="00B0F0"/>
                </a:solidFill>
                <a:cs typeface="+mn-cs"/>
              </a:rPr>
              <a:t> for temperature) </a:t>
            </a:r>
            <a:endParaRPr lang="en-US" sz="2200" b="1" dirty="0">
              <a:solidFill>
                <a:srgbClr val="00B0F0"/>
              </a:solidFill>
              <a:latin typeface="+mn-lt"/>
              <a:cs typeface="+mn-cs"/>
            </a:endParaRPr>
          </a:p>
        </p:txBody>
      </p:sp>
      <p:sp>
        <p:nvSpPr>
          <p:cNvPr id="6" name="Text Box 4"/>
          <p:cNvSpPr txBox="1">
            <a:spLocks noChangeArrowheads="1"/>
          </p:cNvSpPr>
          <p:nvPr/>
        </p:nvSpPr>
        <p:spPr bwMode="auto">
          <a:xfrm>
            <a:off x="742950" y="5876925"/>
            <a:ext cx="8170863" cy="312738"/>
          </a:xfrm>
          <a:prstGeom prst="rect">
            <a:avLst/>
          </a:prstGeom>
          <a:noFill/>
          <a:ln w="9525">
            <a:noFill/>
            <a:miter lim="800000"/>
            <a:headEnd/>
            <a:tailEnd/>
          </a:ln>
        </p:spPr>
        <p:txBody>
          <a:bodyPr lIns="95791" tIns="47895" rIns="95791" bIns="47895">
            <a:spAutoFit/>
          </a:bodyPr>
          <a:lstStyle/>
          <a:p>
            <a:pPr eaLnBrk="0" hangingPunct="0">
              <a:defRPr/>
            </a:pPr>
            <a:r>
              <a:rPr lang="en-US" sz="1400" i="1" dirty="0">
                <a:solidFill>
                  <a:schemeClr val="accent4"/>
                </a:solidFill>
                <a:cs typeface="+mn-cs"/>
              </a:rPr>
              <a:t>Source: First Solar 3Q2013 Result Presentation (31 Oct 2013); BNEF </a:t>
            </a:r>
            <a:endParaRPr lang="en-US" sz="1400" i="1" dirty="0">
              <a:solidFill>
                <a:schemeClr val="accent4"/>
              </a:solidFill>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42950" y="217488"/>
            <a:ext cx="8170863" cy="77470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a:solidFill>
                  <a:srgbClr val="00B0F0"/>
                </a:solidFill>
                <a:cs typeface="+mn-cs"/>
              </a:rPr>
              <a:t>Economies of scale &amp; Technology gains = Dramatic cost down for solar: 1978 through to 2020</a:t>
            </a:r>
            <a:endParaRPr lang="en-US" sz="2200" b="1" dirty="0">
              <a:solidFill>
                <a:srgbClr val="00B0F0"/>
              </a:solidFill>
              <a:latin typeface="+mn-lt"/>
              <a:cs typeface="+mn-cs"/>
            </a:endParaRPr>
          </a:p>
        </p:txBody>
      </p:sp>
      <p:pic>
        <p:nvPicPr>
          <p:cNvPr id="13314" name="Picture 6"/>
          <p:cNvPicPr>
            <a:picLocks noChangeAspect="1" noChangeArrowheads="1"/>
          </p:cNvPicPr>
          <p:nvPr/>
        </p:nvPicPr>
        <p:blipFill>
          <a:blip r:embed="rId3" cstate="print"/>
          <a:srcRect/>
          <a:stretch>
            <a:fillRect/>
          </a:stretch>
        </p:blipFill>
        <p:spPr bwMode="auto">
          <a:xfrm>
            <a:off x="1281113" y="1412875"/>
            <a:ext cx="7881937" cy="4537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42950" y="217488"/>
            <a:ext cx="8170863" cy="774700"/>
          </a:xfrm>
          <a:prstGeom prst="rect">
            <a:avLst/>
          </a:prstGeom>
          <a:noFill/>
          <a:ln w="9525">
            <a:noFill/>
            <a:miter lim="800000"/>
            <a:headEnd/>
            <a:tailEnd/>
          </a:ln>
        </p:spPr>
        <p:txBody>
          <a:bodyPr lIns="95791" tIns="47895" rIns="95791" bIns="47895">
            <a:spAutoFit/>
          </a:bodyPr>
          <a:lstStyle/>
          <a:p>
            <a:pPr algn="ctr" eaLnBrk="0" hangingPunct="0">
              <a:defRPr/>
            </a:pPr>
            <a:r>
              <a:rPr lang="en-US" sz="2200" b="1" dirty="0">
                <a:solidFill>
                  <a:srgbClr val="00B0F0"/>
                </a:solidFill>
                <a:cs typeface="+mn-cs"/>
              </a:rPr>
              <a:t>Economies of scale &amp; Technology gains = Dramatic cost down for solar: 2003-2012 (Installed Rooftop PV, Australia) </a:t>
            </a:r>
            <a:endParaRPr lang="en-US" sz="2200" b="1" dirty="0">
              <a:solidFill>
                <a:srgbClr val="00B0F0"/>
              </a:solidFill>
              <a:latin typeface="+mn-lt"/>
              <a:cs typeface="+mn-cs"/>
            </a:endParaRPr>
          </a:p>
        </p:txBody>
      </p:sp>
      <p:pic>
        <p:nvPicPr>
          <p:cNvPr id="15362" name="Picture 2"/>
          <p:cNvPicPr>
            <a:picLocks noChangeAspect="1" noChangeArrowheads="1"/>
          </p:cNvPicPr>
          <p:nvPr/>
        </p:nvPicPr>
        <p:blipFill>
          <a:blip r:embed="rId3" cstate="print"/>
          <a:srcRect/>
          <a:stretch>
            <a:fillRect/>
          </a:stretch>
        </p:blipFill>
        <p:spPr bwMode="auto">
          <a:xfrm>
            <a:off x="1784350" y="992188"/>
            <a:ext cx="6103938" cy="4984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775" y="227013"/>
            <a:ext cx="8593138" cy="434975"/>
          </a:xfrm>
          <a:prstGeom prst="rect">
            <a:avLst/>
          </a:prstGeom>
          <a:noFill/>
          <a:ln w="9525">
            <a:noFill/>
            <a:miter lim="800000"/>
            <a:headEnd/>
            <a:tailEnd/>
          </a:ln>
        </p:spPr>
        <p:txBody>
          <a:bodyPr lIns="95791" tIns="47895" rIns="95791" bIns="47895">
            <a:spAutoFit/>
          </a:bodyPr>
          <a:lstStyle/>
          <a:p>
            <a:pPr eaLnBrk="0" hangingPunct="0">
              <a:defRPr/>
            </a:pPr>
            <a:r>
              <a:rPr lang="en-US" sz="2200" b="1" dirty="0">
                <a:solidFill>
                  <a:srgbClr val="00B0F0"/>
                </a:solidFill>
                <a:cs typeface="+mn-cs"/>
              </a:rPr>
              <a:t>There is a massive investment in renewable energy globally</a:t>
            </a:r>
            <a:endParaRPr lang="en-US" sz="2000" b="1" dirty="0">
              <a:solidFill>
                <a:srgbClr val="00B0F0"/>
              </a:solidFill>
              <a:latin typeface="+mn-lt"/>
              <a:cs typeface="+mn-cs"/>
            </a:endParaRPr>
          </a:p>
        </p:txBody>
      </p:sp>
      <p:sp>
        <p:nvSpPr>
          <p:cNvPr id="17410" name="TextBox 5"/>
          <p:cNvSpPr txBox="1">
            <a:spLocks noChangeArrowheads="1"/>
          </p:cNvSpPr>
          <p:nvPr/>
        </p:nvSpPr>
        <p:spPr bwMode="auto">
          <a:xfrm>
            <a:off x="344488" y="1341438"/>
            <a:ext cx="450850" cy="276225"/>
          </a:xfrm>
          <a:prstGeom prst="rect">
            <a:avLst/>
          </a:prstGeom>
          <a:noFill/>
          <a:ln w="9525">
            <a:noFill/>
            <a:miter lim="800000"/>
            <a:headEnd/>
            <a:tailEnd/>
          </a:ln>
        </p:spPr>
        <p:txBody>
          <a:bodyPr wrap="none">
            <a:spAutoFit/>
          </a:bodyPr>
          <a:lstStyle/>
          <a:p>
            <a:pPr eaLnBrk="0" hangingPunct="0"/>
            <a:r>
              <a:rPr lang="en-AU" sz="1200"/>
              <a:t>GW</a:t>
            </a:r>
          </a:p>
        </p:txBody>
      </p:sp>
      <p:cxnSp>
        <p:nvCxnSpPr>
          <p:cNvPr id="17411" name="Straight Connector 7"/>
          <p:cNvCxnSpPr>
            <a:cxnSpLocks noChangeShapeType="1"/>
          </p:cNvCxnSpPr>
          <p:nvPr/>
        </p:nvCxnSpPr>
        <p:spPr bwMode="auto">
          <a:xfrm>
            <a:off x="5168900" y="1219200"/>
            <a:ext cx="0" cy="4537075"/>
          </a:xfrm>
          <a:prstGeom prst="line">
            <a:avLst/>
          </a:prstGeom>
          <a:noFill/>
          <a:ln w="34925" algn="ctr">
            <a:solidFill>
              <a:schemeClr val="bg2"/>
            </a:solidFill>
            <a:prstDash val="dash"/>
            <a:round/>
            <a:headEnd/>
            <a:tailEnd/>
          </a:ln>
        </p:spPr>
      </p:cxnSp>
      <p:sp>
        <p:nvSpPr>
          <p:cNvPr id="17412" name="TextBox 11"/>
          <p:cNvSpPr txBox="1">
            <a:spLocks noChangeArrowheads="1"/>
          </p:cNvSpPr>
          <p:nvPr/>
        </p:nvSpPr>
        <p:spPr bwMode="auto">
          <a:xfrm>
            <a:off x="1352550" y="6018213"/>
            <a:ext cx="2867025" cy="215900"/>
          </a:xfrm>
          <a:prstGeom prst="rect">
            <a:avLst/>
          </a:prstGeom>
          <a:noFill/>
          <a:ln w="9525">
            <a:noFill/>
            <a:miter lim="800000"/>
            <a:headEnd/>
            <a:tailEnd/>
          </a:ln>
        </p:spPr>
        <p:txBody>
          <a:bodyPr wrap="none">
            <a:spAutoFit/>
          </a:bodyPr>
          <a:lstStyle/>
          <a:p>
            <a:pPr eaLnBrk="0" hangingPunct="0"/>
            <a:r>
              <a:rPr lang="en-AU" sz="800" i="1"/>
              <a:t>Source: EPIA; GWEC; IEA Hydro forecasts; Arkx forecasts</a:t>
            </a:r>
          </a:p>
        </p:txBody>
      </p:sp>
      <p:graphicFrame>
        <p:nvGraphicFramePr>
          <p:cNvPr id="13" name="Chart 12"/>
          <p:cNvGraphicFramePr/>
          <p:nvPr/>
        </p:nvGraphicFramePr>
        <p:xfrm>
          <a:off x="1136576" y="1174262"/>
          <a:ext cx="7560840" cy="4581872"/>
        </p:xfrm>
        <a:graphic>
          <a:graphicData uri="http://schemas.openxmlformats.org/drawingml/2006/chart">
            <c:chart xmlns:c="http://schemas.openxmlformats.org/drawingml/2006/chart" xmlns:r="http://schemas.openxmlformats.org/officeDocument/2006/relationships" r:id="rId3"/>
          </a:graphicData>
        </a:graphic>
      </p:graphicFrame>
      <p:sp>
        <p:nvSpPr>
          <p:cNvPr id="11" name="Pentagon 10"/>
          <p:cNvSpPr/>
          <p:nvPr/>
        </p:nvSpPr>
        <p:spPr bwMode="auto">
          <a:xfrm>
            <a:off x="5457825" y="2492375"/>
            <a:ext cx="3024188" cy="215900"/>
          </a:xfrm>
          <a:prstGeom prst="homePlat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eaLnBrk="0" hangingPunct="0">
              <a:defRPr/>
            </a:pPr>
            <a:r>
              <a:rPr lang="en-AU" sz="1100" dirty="0">
                <a:solidFill>
                  <a:schemeClr val="tx1"/>
                </a:solidFill>
              </a:rPr>
              <a:t>Solar +185 GW in the period 2011-15</a:t>
            </a:r>
          </a:p>
        </p:txBody>
      </p:sp>
      <p:sp>
        <p:nvSpPr>
          <p:cNvPr id="10" name="Pentagon 9"/>
          <p:cNvSpPr/>
          <p:nvPr/>
        </p:nvSpPr>
        <p:spPr bwMode="auto">
          <a:xfrm>
            <a:off x="5457825" y="3860800"/>
            <a:ext cx="3024188" cy="215900"/>
          </a:xfrm>
          <a:prstGeom prst="homePlat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eaLnBrk="0" hangingPunct="0">
              <a:defRPr/>
            </a:pPr>
            <a:r>
              <a:rPr lang="en-AU" sz="1100" dirty="0">
                <a:solidFill>
                  <a:schemeClr val="tx1"/>
                </a:solidFill>
              </a:rPr>
              <a:t>Wind +200 GW in the period 2011-15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775" y="227013"/>
            <a:ext cx="8593138" cy="434975"/>
          </a:xfrm>
          <a:prstGeom prst="rect">
            <a:avLst/>
          </a:prstGeom>
          <a:noFill/>
          <a:ln w="9525">
            <a:noFill/>
            <a:miter lim="800000"/>
            <a:headEnd/>
            <a:tailEnd/>
          </a:ln>
        </p:spPr>
        <p:txBody>
          <a:bodyPr lIns="95791" tIns="47895" rIns="95791" bIns="47895">
            <a:spAutoFit/>
          </a:bodyPr>
          <a:lstStyle/>
          <a:p>
            <a:pPr eaLnBrk="0" hangingPunct="0">
              <a:defRPr/>
            </a:pPr>
            <a:r>
              <a:rPr lang="en-US" sz="2200" b="1" dirty="0">
                <a:solidFill>
                  <a:srgbClr val="00B0F0"/>
                </a:solidFill>
                <a:cs typeface="+mn-cs"/>
              </a:rPr>
              <a:t>#2. The Indian Power Sector is fundamentally flawed</a:t>
            </a:r>
            <a:endParaRPr lang="en-US" sz="2000" b="1" dirty="0">
              <a:solidFill>
                <a:srgbClr val="00B0F0"/>
              </a:solidFill>
              <a:latin typeface="+mn-lt"/>
              <a:cs typeface="+mn-cs"/>
            </a:endParaRPr>
          </a:p>
        </p:txBody>
      </p:sp>
      <p:sp>
        <p:nvSpPr>
          <p:cNvPr id="19458" name="TextBox 11"/>
          <p:cNvSpPr txBox="1">
            <a:spLocks noChangeArrowheads="1"/>
          </p:cNvSpPr>
          <p:nvPr/>
        </p:nvSpPr>
        <p:spPr bwMode="auto">
          <a:xfrm>
            <a:off x="1352550" y="6018213"/>
            <a:ext cx="1092200" cy="215900"/>
          </a:xfrm>
          <a:prstGeom prst="rect">
            <a:avLst/>
          </a:prstGeom>
          <a:noFill/>
          <a:ln w="9525">
            <a:noFill/>
            <a:miter lim="800000"/>
            <a:headEnd/>
            <a:tailEnd/>
          </a:ln>
        </p:spPr>
        <p:txBody>
          <a:bodyPr wrap="none">
            <a:spAutoFit/>
          </a:bodyPr>
          <a:lstStyle/>
          <a:p>
            <a:pPr eaLnBrk="0" hangingPunct="0"/>
            <a:r>
              <a:rPr lang="en-AU" sz="800" i="1"/>
              <a:t>Source: Yahoo.com</a:t>
            </a:r>
          </a:p>
        </p:txBody>
      </p:sp>
      <p:pic>
        <p:nvPicPr>
          <p:cNvPr id="19459" name="Picture 2"/>
          <p:cNvPicPr>
            <a:picLocks noChangeAspect="1" noChangeArrowheads="1"/>
          </p:cNvPicPr>
          <p:nvPr/>
        </p:nvPicPr>
        <p:blipFill>
          <a:blip r:embed="rId3" cstate="print"/>
          <a:srcRect/>
          <a:stretch>
            <a:fillRect/>
          </a:stretch>
        </p:blipFill>
        <p:spPr bwMode="auto">
          <a:xfrm>
            <a:off x="1100138" y="838200"/>
            <a:ext cx="77057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742950" y="2130425"/>
            <a:ext cx="8420100" cy="1470025"/>
          </a:xfrm>
        </p:spPr>
        <p:txBody>
          <a:bodyPr/>
          <a:lstStyle/>
          <a:p>
            <a:r>
              <a:rPr lang="en-AU" sz="2400" b="1" smtClean="0"/>
              <a:t>“RBI to banks: Take call on stressed sector exposure”</a:t>
            </a:r>
            <a:r>
              <a:rPr lang="en-AU" smtClean="0"/>
              <a:t/>
            </a:r>
            <a:br>
              <a:rPr lang="en-AU" smtClean="0"/>
            </a:br>
            <a:endParaRPr lang="en-AU" smtClean="0"/>
          </a:p>
        </p:txBody>
      </p:sp>
      <p:sp>
        <p:nvSpPr>
          <p:cNvPr id="21506" name="Subtitle 2"/>
          <p:cNvSpPr>
            <a:spLocks noGrp="1"/>
          </p:cNvSpPr>
          <p:nvPr>
            <p:ph type="subTitle" idx="1"/>
          </p:nvPr>
        </p:nvSpPr>
        <p:spPr>
          <a:xfrm>
            <a:off x="1485900" y="3213100"/>
            <a:ext cx="6934200" cy="2425700"/>
          </a:xfrm>
        </p:spPr>
        <p:txBody>
          <a:bodyPr/>
          <a:lstStyle/>
          <a:p>
            <a:r>
              <a:rPr lang="en-AU" sz="1400" smtClean="0"/>
              <a:t>"The Reserve Bank has made it clear that it will not be intervening in the issue of fresh exposure by lenders. The position taken by the banking regulator is that, for now, it is up to the banks to take a business decision on a case-by-case basis. If the Electricity Boards come up with a credible plan for restructuring and for servicing the loan that they take, banks have been asked to resume loan disbursements”. In states where the utilities are yet to come up with a restructuring plan, banks have been advised to consider suspending the lines of credit. </a:t>
            </a:r>
          </a:p>
          <a:p>
            <a:pPr algn="r"/>
            <a:r>
              <a:rPr lang="en-US" sz="1400" i="1" smtClean="0"/>
              <a:t>Indian Express - Feb 2012</a:t>
            </a:r>
            <a:endParaRPr lang="en-AU" sz="1400" i="1" smtClean="0"/>
          </a:p>
          <a:p>
            <a:endParaRPr lang="en-AU" smtClean="0"/>
          </a:p>
        </p:txBody>
      </p:sp>
    </p:spTree>
  </p:cSld>
  <p:clrMapOvr>
    <a:masterClrMapping/>
  </p:clrMapOvr>
</p:sld>
</file>

<file path=ppt/theme/theme1.xml><?xml version="1.0" encoding="utf-8"?>
<a:theme xmlns:a="http://schemas.openxmlformats.org/drawingml/2006/main" name="Blank Presentation">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25990</TotalTime>
  <Words>3479</Words>
  <Application>Microsoft Office PowerPoint</Application>
  <PresentationFormat>A4 Paper (210x297 mm)</PresentationFormat>
  <Paragraphs>246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“RBI to banks: Take call on stressed sector exposure”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points:  1. Renewables are deflationary 2. The Indian Electricity system needs energy diversity 3. The regulatory and corporate structure is largely in place 4. There is real progress being made to build out already cost competitive Renewable Energy projects       Questions?</vt:lpstr>
      <vt:lpstr>1. Access to financial capital  - debt, mezzanine and equity  - domestic and international  2. Removal of subsidies for fossil fuels  3. Development of distributed solar with storage  4. The regulatory policy stability and a greater political will   - a need to reduce the bias towards incumbents  - reduce permitting and construction delays  - Reform of the State Electricity Boards     (or Federal guarantee of RE PPAs to make them bankable)</vt:lpstr>
      <vt:lpstr>PowerPoint Presentation</vt:lpstr>
      <vt:lpstr>PowerPoint Presentation</vt:lpstr>
      <vt:lpstr>PowerPoint Presentation</vt:lpstr>
      <vt:lpstr>PowerPoint Presentation</vt:lpstr>
      <vt:lpstr>PowerPoint Presentation</vt:lpstr>
      <vt:lpstr>PowerPoint Presentation</vt:lpstr>
    </vt:vector>
  </TitlesOfParts>
  <Company>Arkx Investment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Investor Presentation</dc:subject>
  <dc:creator>Alex Wilkins</dc:creator>
  <cp:lastModifiedBy>Tom</cp:lastModifiedBy>
  <cp:revision>1296</cp:revision>
  <dcterms:created xsi:type="dcterms:W3CDTF">2011-07-28T13:17:34Z</dcterms:created>
  <dcterms:modified xsi:type="dcterms:W3CDTF">2013-11-09T13:12:22Z</dcterms:modified>
</cp:coreProperties>
</file>